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7" r:id="rId4"/>
    <p:sldId id="266" r:id="rId5"/>
    <p:sldId id="263" r:id="rId6"/>
    <p:sldId id="269" r:id="rId7"/>
    <p:sldId id="261" r:id="rId8"/>
    <p:sldId id="271" r:id="rId9"/>
    <p:sldId id="270" r:id="rId10"/>
    <p:sldId id="272" r:id="rId11"/>
    <p:sldId id="273" r:id="rId12"/>
    <p:sldId id="274" r:id="rId13"/>
    <p:sldId id="276" r:id="rId14"/>
    <p:sldId id="277" r:id="rId15"/>
    <p:sldId id="295" r:id="rId16"/>
    <p:sldId id="296" r:id="rId17"/>
    <p:sldId id="297" r:id="rId18"/>
    <p:sldId id="298" r:id="rId19"/>
    <p:sldId id="307" r:id="rId20"/>
    <p:sldId id="281" r:id="rId21"/>
    <p:sldId id="283" r:id="rId22"/>
    <p:sldId id="284" r:id="rId23"/>
    <p:sldId id="287" r:id="rId24"/>
    <p:sldId id="289" r:id="rId25"/>
    <p:sldId id="290" r:id="rId26"/>
    <p:sldId id="291" r:id="rId27"/>
    <p:sldId id="292" r:id="rId28"/>
    <p:sldId id="306" r:id="rId29"/>
    <p:sldId id="303" r:id="rId30"/>
    <p:sldId id="305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59CF2-5AF2-489B-8D58-62C4605D4583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F6946-9AFA-4BC5-823A-87358B04EC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179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59CF2-5AF2-489B-8D58-62C4605D4583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F6946-9AFA-4BC5-823A-87358B04EC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139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59CF2-5AF2-489B-8D58-62C4605D4583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F6946-9AFA-4BC5-823A-87358B04EC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984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59CF2-5AF2-489B-8D58-62C4605D4583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F6946-9AFA-4BC5-823A-87358B04EC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365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59CF2-5AF2-489B-8D58-62C4605D4583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F6946-9AFA-4BC5-823A-87358B04EC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940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59CF2-5AF2-489B-8D58-62C4605D4583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F6946-9AFA-4BC5-823A-87358B04EC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989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59CF2-5AF2-489B-8D58-62C4605D4583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F6946-9AFA-4BC5-823A-87358B04EC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136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59CF2-5AF2-489B-8D58-62C4605D4583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F6946-9AFA-4BC5-823A-87358B04EC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559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59CF2-5AF2-489B-8D58-62C4605D4583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F6946-9AFA-4BC5-823A-87358B04EC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0188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59CF2-5AF2-489B-8D58-62C4605D4583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F6946-9AFA-4BC5-823A-87358B04EC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06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59CF2-5AF2-489B-8D58-62C4605D4583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F6946-9AFA-4BC5-823A-87358B04EC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173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59CF2-5AF2-489B-8D58-62C4605D4583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F6946-9AFA-4BC5-823A-87358B04EC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697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0000"/>
                </a:solidFill>
                <a:latin typeface="Times New Roman"/>
                <a:ea typeface="Calibri"/>
              </a:rPr>
              <a:t>Структура </a:t>
            </a:r>
            <a:r>
              <a:rPr lang="uk-UA" dirty="0">
                <a:solidFill>
                  <a:srgbClr val="FF0000"/>
                </a:solidFill>
                <a:latin typeface="Times New Roman"/>
                <a:ea typeface="Calibri"/>
              </a:rPr>
              <a:t>навчальної діяльності за </a:t>
            </a:r>
            <a:r>
              <a:rPr lang="uk-UA" dirty="0" err="1">
                <a:solidFill>
                  <a:srgbClr val="FF0000"/>
                </a:solidFill>
                <a:latin typeface="Times New Roman"/>
                <a:ea typeface="Calibri"/>
              </a:rPr>
              <a:t>діяльнісною</a:t>
            </a:r>
            <a:r>
              <a:rPr lang="uk-UA" dirty="0">
                <a:solidFill>
                  <a:srgbClr val="FF0000"/>
                </a:solidFill>
                <a:latin typeface="Times New Roman"/>
                <a:ea typeface="Calibri"/>
              </a:rPr>
              <a:t> технологією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62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3200" dirty="0" err="1">
                <a:solidFill>
                  <a:srgbClr val="0070C0"/>
                </a:solidFill>
              </a:rPr>
              <a:t>Порівняння</a:t>
            </a:r>
            <a:r>
              <a:rPr lang="ru-RU" sz="3200" dirty="0">
                <a:solidFill>
                  <a:srgbClr val="0070C0"/>
                </a:solidFill>
              </a:rPr>
              <a:t> </a:t>
            </a:r>
            <a:r>
              <a:rPr lang="ru-RU" sz="3200" dirty="0" err="1">
                <a:solidFill>
                  <a:srgbClr val="0070C0"/>
                </a:solidFill>
              </a:rPr>
              <a:t>традиційного</a:t>
            </a:r>
            <a:r>
              <a:rPr lang="ru-RU" sz="3200" dirty="0">
                <a:solidFill>
                  <a:srgbClr val="0070C0"/>
                </a:solidFill>
              </a:rPr>
              <a:t> і </a:t>
            </a:r>
            <a:r>
              <a:rPr lang="ru-RU" sz="3200" dirty="0" err="1">
                <a:solidFill>
                  <a:srgbClr val="0070C0"/>
                </a:solidFill>
              </a:rPr>
              <a:t>діяльнісного</a:t>
            </a:r>
            <a:r>
              <a:rPr lang="ru-RU" sz="3200" dirty="0">
                <a:solidFill>
                  <a:srgbClr val="0070C0"/>
                </a:solidFill>
              </a:rPr>
              <a:t> </a:t>
            </a:r>
            <a:r>
              <a:rPr lang="ru-RU" sz="3200" dirty="0" err="1">
                <a:solidFill>
                  <a:srgbClr val="0070C0"/>
                </a:solidFill>
              </a:rPr>
              <a:t>методів</a:t>
            </a:r>
            <a:r>
              <a:rPr lang="ru-RU" sz="3200" dirty="0">
                <a:solidFill>
                  <a:srgbClr val="0070C0"/>
                </a:solidFill>
              </a:rPr>
              <a:t> </a:t>
            </a:r>
            <a:r>
              <a:rPr lang="ru-RU" sz="3200" dirty="0" err="1">
                <a:solidFill>
                  <a:srgbClr val="0070C0"/>
                </a:solidFill>
              </a:rPr>
              <a:t>навчання</a:t>
            </a:r>
            <a:r>
              <a:rPr lang="ru-RU" sz="3200" dirty="0">
                <a:solidFill>
                  <a:srgbClr val="0070C0"/>
                </a:solidFill>
              </a:rPr>
              <a:t>.</a:t>
            </a:r>
            <a:br>
              <a:rPr lang="ru-RU" sz="3200" dirty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err="1" smtClean="0"/>
              <a:t>Пояснювально-ілюстративний</a:t>
            </a:r>
            <a:r>
              <a:rPr lang="ru-RU" b="1" dirty="0" smtClean="0"/>
              <a:t> метод</a:t>
            </a:r>
          </a:p>
          <a:p>
            <a:pPr marL="0" indent="0">
              <a:buNone/>
            </a:pPr>
            <a:r>
              <a:rPr lang="ru-RU" dirty="0" err="1" smtClean="0"/>
              <a:t>Повідомлення</a:t>
            </a:r>
            <a:r>
              <a:rPr lang="ru-RU" dirty="0" smtClean="0"/>
              <a:t> теми й мети уроку.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 err="1" smtClean="0"/>
              <a:t>Пояснення</a:t>
            </a:r>
            <a:r>
              <a:rPr lang="ru-RU" dirty="0" smtClean="0"/>
              <a:t> нового </a:t>
            </a:r>
            <a:r>
              <a:rPr lang="ru-RU" dirty="0" err="1" smtClean="0"/>
              <a:t>матеріалу</a:t>
            </a:r>
            <a:r>
              <a:rPr lang="ru-RU" dirty="0" smtClean="0"/>
              <a:t>. </a:t>
            </a:r>
          </a:p>
          <a:p>
            <a:pPr marL="0" indent="0">
              <a:buNone/>
            </a:pPr>
            <a:r>
              <a:rPr lang="ru-RU" dirty="0" err="1" smtClean="0"/>
              <a:t>Закріплення</a:t>
            </a:r>
            <a:r>
              <a:rPr lang="ru-RU" dirty="0" smtClean="0"/>
              <a:t>. </a:t>
            </a:r>
          </a:p>
          <a:p>
            <a:pPr marL="0" indent="0">
              <a:buNone/>
            </a:pPr>
            <a:r>
              <a:rPr lang="ru-RU" dirty="0" smtClean="0"/>
              <a:t>Контроль.</a:t>
            </a:r>
          </a:p>
          <a:p>
            <a:r>
              <a:rPr lang="ru-RU" b="1" dirty="0" err="1" smtClean="0">
                <a:solidFill>
                  <a:srgbClr val="FF0000"/>
                </a:solidFill>
              </a:rPr>
              <a:t>Діяльнісний</a:t>
            </a:r>
            <a:r>
              <a:rPr lang="ru-RU" b="1" dirty="0" smtClean="0">
                <a:solidFill>
                  <a:srgbClr val="FF0000"/>
                </a:solidFill>
              </a:rPr>
              <a:t> метод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B050"/>
                </a:solidFill>
              </a:rPr>
              <a:t>Постановка </a:t>
            </a:r>
            <a:r>
              <a:rPr lang="ru-RU" dirty="0" err="1" smtClean="0">
                <a:solidFill>
                  <a:srgbClr val="00B050"/>
                </a:solidFill>
              </a:rPr>
              <a:t>навчального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завдання</a:t>
            </a:r>
            <a:r>
              <a:rPr lang="ru-RU" dirty="0" smtClean="0">
                <a:solidFill>
                  <a:srgbClr val="00B050"/>
                </a:solidFill>
              </a:rPr>
              <a:t> (</a:t>
            </a:r>
            <a:r>
              <a:rPr lang="ru-RU" dirty="0" err="1" smtClean="0">
                <a:solidFill>
                  <a:srgbClr val="00B050"/>
                </a:solidFill>
              </a:rPr>
              <a:t>пробне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завдання</a:t>
            </a:r>
            <a:r>
              <a:rPr lang="ru-RU" dirty="0" smtClean="0">
                <a:solidFill>
                  <a:srgbClr val="00B050"/>
                </a:solidFill>
              </a:rPr>
              <a:t>).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B050"/>
                </a:solidFill>
              </a:rPr>
              <a:t> «</a:t>
            </a:r>
            <a:r>
              <a:rPr lang="ru-RU" dirty="0" err="1" smtClean="0">
                <a:solidFill>
                  <a:srgbClr val="00B050"/>
                </a:solidFill>
              </a:rPr>
              <a:t>Відкриття</a:t>
            </a:r>
            <a:r>
              <a:rPr lang="ru-RU" dirty="0" smtClean="0">
                <a:solidFill>
                  <a:srgbClr val="00B050"/>
                </a:solidFill>
              </a:rPr>
              <a:t>» </a:t>
            </a:r>
            <a:r>
              <a:rPr lang="ru-RU" dirty="0" err="1" smtClean="0">
                <a:solidFill>
                  <a:srgbClr val="00B050"/>
                </a:solidFill>
              </a:rPr>
              <a:t>дітьми</a:t>
            </a:r>
            <a:r>
              <a:rPr lang="ru-RU" dirty="0" smtClean="0">
                <a:solidFill>
                  <a:srgbClr val="00B050"/>
                </a:solidFill>
              </a:rPr>
              <a:t> нового </a:t>
            </a:r>
            <a:r>
              <a:rPr lang="ru-RU" dirty="0" err="1" smtClean="0">
                <a:solidFill>
                  <a:srgbClr val="00B050"/>
                </a:solidFill>
              </a:rPr>
              <a:t>знання</a:t>
            </a:r>
            <a:r>
              <a:rPr lang="ru-RU" dirty="0" smtClean="0">
                <a:solidFill>
                  <a:srgbClr val="00B050"/>
                </a:solidFill>
              </a:rPr>
              <a:t>. </a:t>
            </a:r>
            <a:r>
              <a:rPr lang="ru-RU" dirty="0" err="1" smtClean="0">
                <a:solidFill>
                  <a:srgbClr val="00B050"/>
                </a:solidFill>
              </a:rPr>
              <a:t>Створення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еталону</a:t>
            </a:r>
            <a:r>
              <a:rPr lang="ru-RU" dirty="0" smtClean="0">
                <a:solidFill>
                  <a:srgbClr val="00B050"/>
                </a:solidFill>
              </a:rPr>
              <a:t>. 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Первинне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закріплення</a:t>
            </a:r>
            <a:r>
              <a:rPr lang="ru-RU" dirty="0" smtClean="0">
                <a:solidFill>
                  <a:srgbClr val="00B050"/>
                </a:solidFill>
              </a:rPr>
              <a:t> в </a:t>
            </a:r>
            <a:r>
              <a:rPr lang="ru-RU" dirty="0" err="1" smtClean="0">
                <a:solidFill>
                  <a:srgbClr val="00B050"/>
                </a:solidFill>
              </a:rPr>
              <a:t>зовнішній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мові</a:t>
            </a:r>
            <a:r>
              <a:rPr lang="ru-RU" dirty="0" smtClean="0">
                <a:solidFill>
                  <a:srgbClr val="00B050"/>
                </a:solidFill>
              </a:rPr>
              <a:t> (з </a:t>
            </a:r>
            <a:r>
              <a:rPr lang="ru-RU" dirty="0" err="1" smtClean="0">
                <a:solidFill>
                  <a:srgbClr val="00B050"/>
                </a:solidFill>
              </a:rPr>
              <a:t>коментуванням</a:t>
            </a:r>
            <a:r>
              <a:rPr lang="ru-RU" dirty="0" smtClean="0">
                <a:solidFill>
                  <a:srgbClr val="00B050"/>
                </a:solidFill>
              </a:rPr>
              <a:t>). 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Самостійна</a:t>
            </a:r>
            <a:r>
              <a:rPr lang="ru-RU" dirty="0" smtClean="0">
                <a:solidFill>
                  <a:srgbClr val="00B050"/>
                </a:solidFill>
              </a:rPr>
              <a:t> робота з </a:t>
            </a:r>
            <a:r>
              <a:rPr lang="ru-RU" dirty="0" err="1" smtClean="0">
                <a:solidFill>
                  <a:srgbClr val="00B050"/>
                </a:solidFill>
              </a:rPr>
              <a:t>перевіркою</a:t>
            </a:r>
            <a:r>
              <a:rPr lang="ru-RU" dirty="0" smtClean="0">
                <a:solidFill>
                  <a:srgbClr val="00B050"/>
                </a:solidFill>
              </a:rPr>
              <a:t> за </a:t>
            </a:r>
            <a:r>
              <a:rPr lang="ru-RU" dirty="0" err="1" smtClean="0">
                <a:solidFill>
                  <a:srgbClr val="00B050"/>
                </a:solidFill>
              </a:rPr>
              <a:t>еталоном</a:t>
            </a:r>
            <a:r>
              <a:rPr lang="ru-RU" dirty="0" smtClean="0">
                <a:solidFill>
                  <a:srgbClr val="00B050"/>
                </a:solidFill>
              </a:rPr>
              <a:t>. 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Розв’язування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тренувальних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вправ</a:t>
            </a:r>
            <a:r>
              <a:rPr lang="ru-RU" dirty="0" smtClean="0">
                <a:solidFill>
                  <a:srgbClr val="00B050"/>
                </a:solidFill>
              </a:rPr>
              <a:t>. 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B050"/>
                </a:solidFill>
              </a:rPr>
              <a:t> Контроль. </a:t>
            </a:r>
          </a:p>
          <a:p>
            <a:pPr marL="0" indent="0">
              <a:buNone/>
            </a:pPr>
            <a:r>
              <a:rPr lang="ru-RU" dirty="0" err="1" smtClean="0">
                <a:solidFill>
                  <a:srgbClr val="00B050"/>
                </a:solidFill>
              </a:rPr>
              <a:t>Розв’язування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вправ</a:t>
            </a:r>
            <a:r>
              <a:rPr lang="ru-RU" dirty="0" smtClean="0">
                <a:solidFill>
                  <a:srgbClr val="00B050"/>
                </a:solidFill>
              </a:rPr>
              <a:t> на </a:t>
            </a:r>
            <a:r>
              <a:rPr lang="ru-RU" dirty="0" err="1" smtClean="0">
                <a:solidFill>
                  <a:srgbClr val="00B050"/>
                </a:solidFill>
              </a:rPr>
              <a:t>повторення</a:t>
            </a:r>
            <a:r>
              <a:rPr lang="ru-RU" dirty="0" smtClean="0">
                <a:solidFill>
                  <a:srgbClr val="00B050"/>
                </a:solidFill>
              </a:rPr>
              <a:t>.</a:t>
            </a:r>
            <a:endParaRPr lang="ru-RU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9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7030A0"/>
                </a:solidFill>
              </a:rPr>
              <a:t>Види діяльності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defTabSz="457200">
              <a:spcBef>
                <a:spcPct val="0"/>
              </a:spcBef>
              <a:buNone/>
            </a:pPr>
            <a:r>
              <a:rPr lang="uk-UA" altLang="ru-RU" sz="2400" b="1" dirty="0">
                <a:solidFill>
                  <a:prstClr val="white"/>
                </a:solidFill>
                <a:latin typeface="Century Gothic" panose="020B0502020202020204"/>
              </a:rPr>
              <a:t>Технологія діяльності має забезпечити </a:t>
            </a:r>
            <a:r>
              <a:rPr lang="uk-UA" altLang="ru-RU" sz="2400" dirty="0" smtClean="0">
                <a:solidFill>
                  <a:prstClr val="white"/>
                </a:solidFill>
                <a:latin typeface="Century Gothic" panose="020B0502020202020204"/>
              </a:rPr>
              <a:t>діяльності</a:t>
            </a:r>
            <a:r>
              <a:rPr lang="uk-UA" altLang="ru-RU" sz="2400" dirty="0">
                <a:solidFill>
                  <a:prstClr val="white"/>
                </a:solidFill>
                <a:latin typeface="Century Gothic" panose="020B0502020202020204"/>
              </a:rPr>
              <a:t>, якщо немає відомої)</a:t>
            </a:r>
            <a:endParaRPr lang="ru-RU" altLang="ru-RU" sz="2400" dirty="0">
              <a:solidFill>
                <a:prstClr val="white"/>
              </a:solidFill>
              <a:latin typeface="Century Gothic" panose="020B0502020202020204"/>
            </a:endParaRPr>
          </a:p>
          <a:p>
            <a:pPr>
              <a:spcBef>
                <a:spcPct val="0"/>
              </a:spcBef>
              <a:buNone/>
            </a:pPr>
            <a:r>
              <a:rPr lang="uk-UA" altLang="ru-RU" b="1" dirty="0"/>
              <a:t>Технологія діяльності має забезпечити </a:t>
            </a:r>
            <a:r>
              <a:rPr lang="uk-UA" altLang="ru-RU" b="1" dirty="0">
                <a:solidFill>
                  <a:srgbClr val="5BBC32"/>
                </a:solidFill>
              </a:rPr>
              <a:t>системний тренінг </a:t>
            </a:r>
            <a:r>
              <a:rPr lang="uk-UA" altLang="ru-RU" b="1" dirty="0"/>
              <a:t>усіх видів діяльності</a:t>
            </a:r>
          </a:p>
          <a:p>
            <a:pPr>
              <a:spcBef>
                <a:spcPct val="0"/>
              </a:spcBef>
              <a:buNone/>
            </a:pPr>
            <a:r>
              <a:rPr lang="uk-UA" altLang="ru-RU" b="1" dirty="0">
                <a:solidFill>
                  <a:srgbClr val="FF0000"/>
                </a:solidFill>
              </a:rPr>
              <a:t>Самовизначення</a:t>
            </a:r>
            <a:r>
              <a:rPr lang="uk-UA" altLang="ru-RU" dirty="0">
                <a:solidFill>
                  <a:srgbClr val="FF3300"/>
                </a:solidFill>
              </a:rPr>
              <a:t> </a:t>
            </a:r>
            <a:r>
              <a:rPr lang="uk-UA" altLang="ru-RU" sz="2400" i="1" dirty="0"/>
              <a:t>(потреба у діяльності і необхідні здібності)</a:t>
            </a:r>
          </a:p>
          <a:p>
            <a:pPr>
              <a:spcBef>
                <a:spcPct val="0"/>
              </a:spcBef>
              <a:buNone/>
            </a:pPr>
            <a:r>
              <a:rPr lang="uk-UA" altLang="ru-RU" b="1" dirty="0" err="1">
                <a:solidFill>
                  <a:srgbClr val="FF0000"/>
                </a:solidFill>
              </a:rPr>
              <a:t>Нормореалізація</a:t>
            </a:r>
            <a:r>
              <a:rPr lang="uk-UA" altLang="ru-RU" dirty="0"/>
              <a:t> </a:t>
            </a:r>
            <a:r>
              <a:rPr lang="uk-UA" altLang="ru-RU" sz="2400" i="1" dirty="0"/>
              <a:t>(виконання відомої норми діяльності)</a:t>
            </a:r>
          </a:p>
          <a:p>
            <a:pPr>
              <a:spcBef>
                <a:spcPct val="0"/>
              </a:spcBef>
              <a:buNone/>
            </a:pPr>
            <a:r>
              <a:rPr lang="uk-UA" altLang="ru-RU" b="1" dirty="0" err="1">
                <a:solidFill>
                  <a:srgbClr val="FF0000"/>
                </a:solidFill>
              </a:rPr>
              <a:t>Нормотворчість</a:t>
            </a:r>
            <a:r>
              <a:rPr lang="uk-UA" altLang="ru-RU" dirty="0">
                <a:solidFill>
                  <a:srgbClr val="5BBC32"/>
                </a:solidFill>
              </a:rPr>
              <a:t> </a:t>
            </a:r>
            <a:r>
              <a:rPr lang="uk-UA" altLang="ru-RU" sz="2400" i="1" dirty="0"/>
              <a:t>(побудова нової норми діяльності, якщо немає відомої)</a:t>
            </a:r>
            <a:endParaRPr lang="ru-RU" altLang="ru-RU" sz="2400" i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635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457200"/>
            <a:r>
              <a:rPr lang="uk-UA" alt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КРОКІВ ДІЯЛЬНОСТІ</a:t>
            </a:r>
            <a:br>
              <a:rPr lang="uk-UA" alt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229600" cy="5904656"/>
          </a:xfrm>
        </p:spPr>
        <p:txBody>
          <a:bodyPr>
            <a:normAutofit fontScale="85000" lnSpcReduction="20000"/>
          </a:bodyPr>
          <a:lstStyle/>
          <a:p>
            <a:pPr marL="0" lvl="0" indent="0" defTabSz="457200">
              <a:spcBef>
                <a:spcPct val="0"/>
              </a:spcBef>
              <a:buNone/>
            </a:pPr>
            <a:endParaRPr lang="uk-UA" altLang="ru-RU" sz="2400" b="1" i="1" dirty="0">
              <a:solidFill>
                <a:srgbClr val="5BBC32"/>
              </a:solidFill>
              <a:latin typeface="Century Gothic" panose="020B0502020202020204"/>
            </a:endParaRPr>
          </a:p>
          <a:p>
            <a:pPr marL="457200" lvl="0" indent="-457200" defTabSz="457200">
              <a:spcBef>
                <a:spcPct val="0"/>
              </a:spcBef>
              <a:buAutoNum type="arabicPeriod"/>
            </a:pPr>
            <a:r>
              <a:rPr lang="uk-UA" alt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Самовизначення </a:t>
            </a:r>
            <a:r>
              <a:rPr lang="uk-UA" alt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діяльності </a:t>
            </a:r>
            <a:r>
              <a:rPr lang="uk-UA" altLang="ru-RU" sz="2000" b="1" dirty="0">
                <a:solidFill>
                  <a:srgbClr val="5BBC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(хочу і можу) </a:t>
            </a:r>
            <a:endParaRPr lang="uk-UA" altLang="ru-RU" sz="2000" b="1" dirty="0" smtClean="0">
              <a:solidFill>
                <a:srgbClr val="5BBC3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defTabSz="457200">
              <a:spcBef>
                <a:spcPct val="0"/>
              </a:spcBef>
              <a:buNone/>
            </a:pPr>
            <a:endParaRPr lang="uk-UA" altLang="ru-RU" sz="2000" b="1" dirty="0">
              <a:solidFill>
                <a:srgbClr val="5BBC3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defTabSz="457200">
              <a:spcBef>
                <a:spcPct val="0"/>
              </a:spcBef>
              <a:buNone/>
            </a:pPr>
            <a:r>
              <a:rPr lang="uk-UA" alt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Самостійна діяльність за відомою </a:t>
            </a:r>
            <a:r>
              <a:rPr lang="uk-UA" alt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нормою</a:t>
            </a:r>
          </a:p>
          <a:p>
            <a:pPr marL="0" lvl="0" indent="0" defTabSz="457200">
              <a:spcBef>
                <a:spcPct val="0"/>
              </a:spcBef>
              <a:buNone/>
            </a:pPr>
            <a:endParaRPr lang="uk-UA" altLang="ru-RU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defTabSz="457200">
              <a:spcBef>
                <a:spcPct val="0"/>
              </a:spcBef>
              <a:buNone/>
            </a:pPr>
            <a:r>
              <a:rPr lang="uk-UA" alt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Дослідження діяльності за відомою </a:t>
            </a:r>
            <a:r>
              <a:rPr lang="uk-UA" alt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нормою</a:t>
            </a:r>
          </a:p>
          <a:p>
            <a:pPr marL="0" lvl="0" indent="0" defTabSz="457200">
              <a:spcBef>
                <a:spcPct val="0"/>
              </a:spcBef>
              <a:buNone/>
            </a:pPr>
            <a:endParaRPr lang="uk-UA" altLang="ru-RU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defTabSz="457200">
              <a:spcBef>
                <a:spcPct val="0"/>
              </a:spcBef>
              <a:buNone/>
            </a:pPr>
            <a:r>
              <a:rPr lang="uk-UA" alt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Критика відомої </a:t>
            </a:r>
            <a:r>
              <a:rPr lang="uk-UA" alt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норми</a:t>
            </a:r>
          </a:p>
          <a:p>
            <a:pPr marL="0" lvl="0" indent="0" defTabSz="457200">
              <a:spcBef>
                <a:spcPct val="0"/>
              </a:spcBef>
              <a:buNone/>
            </a:pPr>
            <a:endParaRPr lang="uk-UA" altLang="ru-RU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defTabSz="457200">
              <a:spcBef>
                <a:spcPct val="0"/>
              </a:spcBef>
              <a:buNone/>
            </a:pPr>
            <a:r>
              <a:rPr lang="uk-UA" alt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Побудова нової норми </a:t>
            </a:r>
            <a:r>
              <a:rPr lang="uk-UA" alt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</a:p>
          <a:p>
            <a:pPr marL="0" lvl="0" indent="0" defTabSz="457200">
              <a:spcBef>
                <a:spcPct val="0"/>
              </a:spcBef>
              <a:buNone/>
            </a:pPr>
            <a:endParaRPr lang="uk-UA" altLang="ru-RU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defTabSz="457200">
              <a:spcBef>
                <a:spcPct val="0"/>
              </a:spcBef>
              <a:buNone/>
            </a:pPr>
            <a:r>
              <a:rPr lang="uk-UA" alt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Використання нової норми для рішення </a:t>
            </a:r>
            <a:r>
              <a:rPr lang="uk-UA" alt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</a:p>
          <a:p>
            <a:pPr marL="0" lvl="0" indent="0" defTabSz="457200">
              <a:spcBef>
                <a:spcPct val="0"/>
              </a:spcBef>
              <a:buNone/>
            </a:pPr>
            <a:endParaRPr lang="uk-UA" altLang="ru-RU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defTabSz="457200">
              <a:spcBef>
                <a:spcPct val="0"/>
              </a:spcBef>
              <a:buNone/>
            </a:pPr>
            <a:r>
              <a:rPr lang="uk-UA" alt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Фіксування нової норми у зовнішньому </a:t>
            </a:r>
            <a:r>
              <a:rPr lang="uk-UA" alt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мовленні</a:t>
            </a:r>
          </a:p>
          <a:p>
            <a:pPr marL="0" lvl="0" indent="0" defTabSz="457200">
              <a:spcBef>
                <a:spcPct val="0"/>
              </a:spcBef>
              <a:buNone/>
            </a:pPr>
            <a:endParaRPr lang="uk-UA" altLang="ru-RU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defTabSz="457200">
              <a:spcBef>
                <a:spcPct val="0"/>
              </a:spcBef>
              <a:buNone/>
            </a:pPr>
            <a:r>
              <a:rPr lang="uk-UA" alt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Самоконтроль дій за новою </a:t>
            </a:r>
            <a:r>
              <a:rPr lang="uk-UA" alt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нормою</a:t>
            </a:r>
          </a:p>
          <a:p>
            <a:pPr marL="0" lvl="0" indent="0" defTabSz="457200">
              <a:spcBef>
                <a:spcPct val="0"/>
              </a:spcBef>
              <a:buNone/>
            </a:pPr>
            <a:endParaRPr lang="uk-UA" altLang="ru-RU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defTabSz="457200">
              <a:spcBef>
                <a:spcPct val="0"/>
              </a:spcBef>
              <a:buNone/>
            </a:pPr>
            <a:r>
              <a:rPr lang="uk-UA" alt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Включення нової норми у систему </a:t>
            </a:r>
            <a:r>
              <a:rPr lang="uk-UA" alt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знань</a:t>
            </a:r>
          </a:p>
          <a:p>
            <a:pPr marL="0" lvl="0" indent="0" defTabSz="457200">
              <a:spcBef>
                <a:spcPct val="0"/>
              </a:spcBef>
              <a:buNone/>
            </a:pPr>
            <a:endParaRPr lang="uk-UA" altLang="ru-RU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defTabSz="457200">
              <a:spcBef>
                <a:spcPct val="0"/>
              </a:spcBef>
              <a:buNone/>
            </a:pPr>
            <a:r>
              <a:rPr lang="uk-UA" alt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Тренувальні вправи за уже відомими </a:t>
            </a:r>
            <a:r>
              <a:rPr lang="uk-UA" alt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нормами</a:t>
            </a:r>
          </a:p>
          <a:p>
            <a:pPr marL="0" lvl="0" indent="0" defTabSz="457200">
              <a:spcBef>
                <a:spcPct val="0"/>
              </a:spcBef>
              <a:buNone/>
            </a:pPr>
            <a:endParaRPr lang="uk-UA" altLang="ru-RU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defTabSz="457200">
              <a:spcBef>
                <a:spcPct val="0"/>
              </a:spcBef>
              <a:buNone/>
            </a:pPr>
            <a:r>
              <a:rPr lang="uk-UA" alt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Рефлексивний аналіз діяльності:</a:t>
            </a:r>
          </a:p>
          <a:p>
            <a:pPr marL="0" lvl="0" indent="0" defTabSz="457200">
              <a:spcBef>
                <a:spcPct val="0"/>
              </a:spcBef>
              <a:buNone/>
            </a:pPr>
            <a:r>
              <a:rPr lang="uk-UA" alt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(що виконано і що застосовувалось</a:t>
            </a:r>
            <a:r>
              <a:rPr lang="uk-UA" alt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lvl="0" indent="0" defTabSz="457200">
              <a:spcBef>
                <a:spcPct val="0"/>
              </a:spcBef>
              <a:buNone/>
            </a:pPr>
            <a:endParaRPr lang="uk-UA" altLang="ru-RU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defTabSz="457200">
              <a:spcBef>
                <a:spcPct val="0"/>
              </a:spcBef>
              <a:buNone/>
            </a:pPr>
            <a:r>
              <a:rPr lang="uk-UA" alt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12. Фіксування досягнення мети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612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Практична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реалізація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принципу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marL="0" lvl="0" indent="0"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Практична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вимагає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дотримання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наступності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усіма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етапами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buNone/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lvl="0" indent="0">
              <a:buNone/>
            </a:pP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Виокремлюються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 typeface="Arial" panose="020B0604020202020204" pitchFamily="34" charset="0"/>
              <a:buAutoNum type="arabicParenR"/>
            </a:pPr>
            <a:r>
              <a:rPr lang="ru-RU" sz="2000" b="1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самовизначення</a:t>
            </a:r>
            <a:r>
              <a:rPr lang="ru-RU" sz="20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1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уроці</a:t>
            </a:r>
            <a:r>
              <a:rPr lang="ru-RU" sz="20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i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Створюються</a:t>
            </a:r>
            <a:r>
              <a:rPr lang="ru-R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внутрішньої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потреби </a:t>
            </a:r>
            <a:r>
              <a:rPr lang="ru-RU" sz="20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включення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i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sz="2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 typeface="Arial" panose="020B0604020202020204" pitchFamily="34" charset="0"/>
              <a:buAutoNum type="arabicParenR"/>
            </a:pPr>
            <a:r>
              <a:rPr lang="ru-RU" sz="20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актуалізація</a:t>
            </a:r>
            <a:r>
              <a:rPr lang="ru-RU" sz="20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знань</a:t>
            </a:r>
            <a:r>
              <a:rPr lang="ru-RU" sz="20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1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вмінь</a:t>
            </a:r>
            <a:r>
              <a:rPr lang="ru-RU" sz="20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достатніх</a:t>
            </a:r>
            <a:r>
              <a:rPr lang="ru-RU" sz="20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1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побудови</a:t>
            </a:r>
            <a:r>
              <a:rPr lang="ru-RU" sz="20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нового способу </a:t>
            </a:r>
            <a:r>
              <a:rPr lang="ru-RU" sz="2000" b="1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i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вимагає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тренування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відповідних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мисленнєвих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</a:t>
            </a:r>
            <a:r>
              <a:rPr lang="ru-R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sz="2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2000" b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постановка </a:t>
            </a:r>
            <a:r>
              <a:rPr lang="ru-RU" sz="2000" b="1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20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lvl="0" indent="0">
              <a:buNone/>
            </a:pPr>
            <a:r>
              <a:rPr lang="ru-RU" sz="2000" b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</a:t>
            </a:r>
            <a:r>
              <a:rPr lang="ru-RU" sz="20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проекту </a:t>
            </a:r>
            <a:r>
              <a:rPr lang="ru-RU" sz="2000" b="1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виходу</a:t>
            </a:r>
            <a:r>
              <a:rPr lang="ru-RU" sz="20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1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ускладнення</a:t>
            </a:r>
            <a:r>
              <a:rPr lang="ru-RU" sz="20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(«</a:t>
            </a:r>
            <a:r>
              <a:rPr lang="ru-RU" sz="20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відкриття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школярами </a:t>
            </a:r>
            <a:r>
              <a:rPr lang="ru-RU" sz="20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знань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lvl="0" indent="0">
              <a:buNone/>
            </a:pPr>
            <a:r>
              <a:rPr lang="ru-RU" sz="2000" b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первинне</a:t>
            </a:r>
            <a:r>
              <a:rPr lang="ru-RU" sz="20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закріплення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i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</a:t>
            </a:r>
            <a:r>
              <a:rPr lang="ru-R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формі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комунікативної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розв’язують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типові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новий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проговорюванням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алгоритму </a:t>
            </a:r>
            <a:r>
              <a:rPr lang="ru-RU" sz="20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розв’язання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вголос</a:t>
            </a:r>
            <a:r>
              <a:rPr lang="ru-R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sz="2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2000" b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6)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самостійна</a:t>
            </a:r>
            <a:r>
              <a:rPr lang="ru-RU" sz="20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робота й </a:t>
            </a:r>
            <a:r>
              <a:rPr lang="ru-RU" sz="2000" b="1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самоперевірка</a:t>
            </a:r>
            <a:r>
              <a:rPr lang="ru-RU" sz="20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0" lvl="0" indent="0">
              <a:buNone/>
            </a:pPr>
            <a:r>
              <a:rPr lang="ru-RU" sz="2000" b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7)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включення</a:t>
            </a:r>
            <a:r>
              <a:rPr lang="ru-RU" sz="20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систему </a:t>
            </a:r>
            <a:r>
              <a:rPr lang="ru-RU" sz="2000" b="1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знань</a:t>
            </a:r>
            <a:r>
              <a:rPr lang="ru-RU" sz="20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1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повторення</a:t>
            </a:r>
            <a:r>
              <a:rPr lang="ru-RU" sz="20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0" lvl="0" indent="0">
              <a:buNone/>
            </a:pPr>
            <a:r>
              <a:rPr lang="ru-RU" sz="2000" b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8)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рефлексія</a:t>
            </a:r>
            <a:r>
              <a:rPr lang="ru-RU" sz="2000" b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709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002060"/>
                </a:solidFill>
              </a:rPr>
              <a:t>Типи уроків в системі </a:t>
            </a:r>
            <a:r>
              <a:rPr lang="uk-UA" b="1" dirty="0" err="1" smtClean="0">
                <a:solidFill>
                  <a:srgbClr val="002060"/>
                </a:solidFill>
              </a:rPr>
              <a:t>діяльнісного</a:t>
            </a:r>
            <a:r>
              <a:rPr lang="uk-UA" b="1" dirty="0" smtClean="0">
                <a:solidFill>
                  <a:srgbClr val="002060"/>
                </a:solidFill>
              </a:rPr>
              <a:t> методу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uk-UA" dirty="0" smtClean="0">
                <a:solidFill>
                  <a:srgbClr val="FF0000"/>
                </a:solidFill>
              </a:rPr>
              <a:t>Відкриття нових знань.</a:t>
            </a:r>
          </a:p>
          <a:p>
            <a:pPr marL="514350" indent="-514350">
              <a:buAutoNum type="arabicPeriod"/>
            </a:pPr>
            <a:r>
              <a:rPr lang="uk-UA" dirty="0" smtClean="0">
                <a:solidFill>
                  <a:srgbClr val="00B0F0"/>
                </a:solidFill>
              </a:rPr>
              <a:t>Рефлексії</a:t>
            </a:r>
            <a:r>
              <a:rPr lang="uk-UA" dirty="0" smtClean="0"/>
              <a:t> </a:t>
            </a:r>
            <a:r>
              <a:rPr lang="uk-UA" sz="1600" dirty="0" smtClean="0"/>
              <a:t>(відпрацьовуються набуті вміння та  навички, формуються навчальні дії)</a:t>
            </a:r>
            <a:r>
              <a:rPr lang="uk-UA" dirty="0" smtClean="0"/>
              <a:t>.</a:t>
            </a:r>
          </a:p>
          <a:p>
            <a:pPr marL="514350" indent="-514350">
              <a:buAutoNum type="arabicPeriod"/>
            </a:pPr>
            <a:r>
              <a:rPr lang="uk-UA" dirty="0" smtClean="0">
                <a:solidFill>
                  <a:srgbClr val="C00000"/>
                </a:solidFill>
              </a:rPr>
              <a:t>Розвивального контролю</a:t>
            </a:r>
            <a:r>
              <a:rPr lang="uk-UA" dirty="0" smtClean="0"/>
              <a:t> </a:t>
            </a:r>
            <a:r>
              <a:rPr lang="uk-UA" sz="1600" dirty="0" smtClean="0"/>
              <a:t>(перевірка засвоєння знань, контролюють себе, виконують самооцінку).</a:t>
            </a:r>
          </a:p>
          <a:p>
            <a:pPr marL="514350" indent="-514350">
              <a:buAutoNum type="arabicPeriod"/>
            </a:pPr>
            <a:r>
              <a:rPr lang="uk-UA" dirty="0" smtClean="0">
                <a:solidFill>
                  <a:srgbClr val="00B050"/>
                </a:solidFill>
              </a:rPr>
              <a:t>Систематизації</a:t>
            </a:r>
            <a:r>
              <a:rPr lang="uk-UA" dirty="0" smtClean="0"/>
              <a:t> </a:t>
            </a:r>
            <a:r>
              <a:rPr lang="uk-UA" sz="1600" dirty="0" smtClean="0"/>
              <a:t>(роблять узагальнення, визначають їх застосування).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91254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07504" y="24883"/>
            <a:ext cx="9226036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uk-UA" altLang="ru-RU" b="1" dirty="0">
                <a:solidFill>
                  <a:srgbClr val="FF3300"/>
                </a:solidFill>
              </a:rPr>
              <a:t>Структура уроку введення нового знання має вигляд</a:t>
            </a:r>
            <a:endParaRPr lang="ru-RU" altLang="ru-RU" b="1" dirty="0">
              <a:solidFill>
                <a:srgbClr val="FF3300"/>
              </a:solidFill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467544" y="976978"/>
            <a:ext cx="2148893" cy="1938992"/>
          </a:xfrm>
          <a:prstGeom prst="rect">
            <a:avLst/>
          </a:prstGeom>
          <a:solidFill>
            <a:srgbClr val="DDDDDD"/>
          </a:solidFill>
          <a:ln w="12700" cap="sq">
            <a:solidFill>
              <a:schemeClr val="hlink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000" b="1" dirty="0">
                <a:solidFill>
                  <a:srgbClr val="FF3300"/>
                </a:solidFill>
              </a:rPr>
              <a:t>Само</a:t>
            </a:r>
            <a:r>
              <a:rPr lang="uk-UA" altLang="ru-RU" sz="2000" b="1" dirty="0">
                <a:solidFill>
                  <a:srgbClr val="FF3300"/>
                </a:solidFill>
              </a:rPr>
              <a:t>визначення</a:t>
            </a:r>
            <a:endParaRPr lang="ru-RU" altLang="ru-RU" sz="2000" b="1" dirty="0">
              <a:solidFill>
                <a:srgbClr val="FF3300"/>
              </a:solidFill>
            </a:endParaRPr>
          </a:p>
          <a:p>
            <a:r>
              <a:rPr lang="ru-RU" altLang="ru-RU" sz="2000" b="1" dirty="0">
                <a:solidFill>
                  <a:srgbClr val="FF3300"/>
                </a:solidFill>
              </a:rPr>
              <a:t> </a:t>
            </a:r>
            <a:r>
              <a:rPr lang="uk-UA" altLang="ru-RU" sz="2000" b="1" dirty="0">
                <a:solidFill>
                  <a:srgbClr val="FF3300"/>
                </a:solidFill>
              </a:rPr>
              <a:t>учнів</a:t>
            </a:r>
            <a:r>
              <a:rPr lang="uk-UA" altLang="ru-RU" sz="2000" b="1" dirty="0"/>
              <a:t> </a:t>
            </a:r>
            <a:r>
              <a:rPr lang="uk-UA" altLang="ru-RU" sz="2000" b="1" dirty="0">
                <a:solidFill>
                  <a:srgbClr val="FF0000"/>
                </a:solidFill>
              </a:rPr>
              <a:t>(</a:t>
            </a:r>
            <a:r>
              <a:rPr lang="uk-UA" altLang="ru-RU" sz="2000" b="1" dirty="0" err="1">
                <a:solidFill>
                  <a:srgbClr val="FF0000"/>
                </a:solidFill>
              </a:rPr>
              <a:t>оргмомент</a:t>
            </a:r>
            <a:r>
              <a:rPr lang="uk-UA" altLang="ru-RU" sz="2000" b="1" dirty="0">
                <a:solidFill>
                  <a:srgbClr val="FF0000"/>
                </a:solidFill>
              </a:rPr>
              <a:t>) створення умов для “хочу” і “можу”)</a:t>
            </a:r>
            <a:endParaRPr lang="ru-RU" altLang="ru-RU" sz="2000" b="1" dirty="0">
              <a:solidFill>
                <a:srgbClr val="FF0000"/>
              </a:solidFill>
            </a:endParaRPr>
          </a:p>
        </p:txBody>
      </p:sp>
      <p:sp>
        <p:nvSpPr>
          <p:cNvPr id="8211" name="Text Box 19"/>
          <p:cNvSpPr txBox="1">
            <a:spLocks noChangeArrowheads="1"/>
          </p:cNvSpPr>
          <p:nvPr/>
        </p:nvSpPr>
        <p:spPr bwMode="auto">
          <a:xfrm>
            <a:off x="3131840" y="992186"/>
            <a:ext cx="1591595" cy="2187522"/>
          </a:xfrm>
          <a:prstGeom prst="rect">
            <a:avLst/>
          </a:prstGeom>
          <a:solidFill>
            <a:srgbClr val="DDDDDD"/>
          </a:solidFill>
          <a:ln w="12700" cap="sq">
            <a:solidFill>
              <a:schemeClr val="hlink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000" b="1" dirty="0" err="1">
                <a:solidFill>
                  <a:srgbClr val="FF3300"/>
                </a:solidFill>
              </a:rPr>
              <a:t>Актуал</a:t>
            </a:r>
            <a:r>
              <a:rPr lang="uk-UA" altLang="ru-RU" sz="2000" b="1" dirty="0" err="1">
                <a:solidFill>
                  <a:srgbClr val="FF3300"/>
                </a:solidFill>
              </a:rPr>
              <a:t>ізація</a:t>
            </a:r>
            <a:r>
              <a:rPr lang="uk-UA" altLang="ru-RU" sz="2000" b="1" dirty="0">
                <a:solidFill>
                  <a:srgbClr val="FF3300"/>
                </a:solidFill>
              </a:rPr>
              <a:t> </a:t>
            </a:r>
            <a:r>
              <a:rPr lang="ru-RU" altLang="ru-RU" sz="2000" b="1" dirty="0" err="1">
                <a:solidFill>
                  <a:srgbClr val="FF3300"/>
                </a:solidFill>
              </a:rPr>
              <a:t>знан</a:t>
            </a:r>
            <a:r>
              <a:rPr lang="uk-UA" altLang="ru-RU" sz="2000" b="1" dirty="0">
                <a:solidFill>
                  <a:srgbClr val="FF3300"/>
                </a:solidFill>
              </a:rPr>
              <a:t>ь</a:t>
            </a:r>
            <a:r>
              <a:rPr lang="uk-UA" altLang="ru-RU" sz="2000" b="1" dirty="0"/>
              <a:t> </a:t>
            </a:r>
            <a:r>
              <a:rPr lang="uk-UA" altLang="ru-RU" sz="2000" b="1" dirty="0" smtClean="0">
                <a:solidFill>
                  <a:srgbClr val="FF0000"/>
                </a:solidFill>
              </a:rPr>
              <a:t>і </a:t>
            </a:r>
            <a:r>
              <a:rPr lang="uk-UA" altLang="ru-RU" sz="2000" b="1" dirty="0">
                <a:solidFill>
                  <a:srgbClr val="FF0000"/>
                </a:solidFill>
              </a:rPr>
              <a:t>фіксація утруднення у діяльності</a:t>
            </a:r>
            <a:endParaRPr lang="ru-RU" altLang="ru-RU" sz="2000" b="1" dirty="0">
              <a:solidFill>
                <a:srgbClr val="FF0000"/>
              </a:solidFill>
            </a:endParaRPr>
          </a:p>
          <a:p>
            <a:pPr algn="ctr">
              <a:lnSpc>
                <a:spcPct val="145000"/>
              </a:lnSpc>
              <a:spcBef>
                <a:spcPct val="50000"/>
              </a:spcBef>
            </a:pPr>
            <a:endParaRPr lang="ru-RU" altLang="ru-RU" sz="2000" b="1" dirty="0">
              <a:solidFill>
                <a:srgbClr val="FF0000"/>
              </a:solidFill>
            </a:endParaRPr>
          </a:p>
        </p:txBody>
      </p:sp>
      <p:sp>
        <p:nvSpPr>
          <p:cNvPr id="8218" name="Text Box 26"/>
          <p:cNvSpPr txBox="1">
            <a:spLocks noChangeArrowheads="1"/>
          </p:cNvSpPr>
          <p:nvPr/>
        </p:nvSpPr>
        <p:spPr bwMode="auto">
          <a:xfrm>
            <a:off x="5220072" y="976978"/>
            <a:ext cx="1567494" cy="2539157"/>
          </a:xfrm>
          <a:prstGeom prst="rect">
            <a:avLst/>
          </a:prstGeom>
          <a:solidFill>
            <a:srgbClr val="DDDDDD"/>
          </a:solidFill>
          <a:ln w="12700" cap="sq">
            <a:solidFill>
              <a:schemeClr val="hlink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altLang="ru-RU" sz="2000" b="1" dirty="0">
                <a:solidFill>
                  <a:srgbClr val="FF0000"/>
                </a:solidFill>
              </a:rPr>
              <a:t>Виявлення причин утруднення і </a:t>
            </a:r>
            <a:r>
              <a:rPr lang="uk-UA" altLang="ru-RU" sz="2000" b="1" dirty="0" err="1">
                <a:solidFill>
                  <a:srgbClr val="FF3300"/>
                </a:solidFill>
              </a:rPr>
              <a:t>п</a:t>
            </a:r>
            <a:r>
              <a:rPr lang="ru-RU" altLang="ru-RU" sz="2000" b="1" dirty="0">
                <a:solidFill>
                  <a:srgbClr val="FF3300"/>
                </a:solidFill>
              </a:rPr>
              <a:t>остановка </a:t>
            </a:r>
            <a:r>
              <a:rPr lang="uk-UA" altLang="ru-RU" sz="2000" b="1" dirty="0">
                <a:solidFill>
                  <a:srgbClr val="FF3300"/>
                </a:solidFill>
              </a:rPr>
              <a:t>навчальної</a:t>
            </a:r>
            <a:r>
              <a:rPr lang="ru-RU" altLang="ru-RU" sz="2000" b="1" dirty="0">
                <a:solidFill>
                  <a:srgbClr val="FF3300"/>
                </a:solidFill>
              </a:rPr>
              <a:t> задач</a:t>
            </a:r>
            <a:r>
              <a:rPr lang="uk-UA" altLang="ru-RU" sz="2000" b="1" dirty="0">
                <a:solidFill>
                  <a:srgbClr val="FF3300"/>
                </a:solidFill>
              </a:rPr>
              <a:t>і</a:t>
            </a:r>
            <a:r>
              <a:rPr lang="uk-UA" altLang="ru-RU" sz="2000" b="1" dirty="0"/>
              <a:t> </a:t>
            </a:r>
            <a:endParaRPr lang="ru-RU" altLang="ru-RU" sz="2000" b="1" dirty="0"/>
          </a:p>
          <a:p>
            <a:pPr algn="ctr">
              <a:lnSpc>
                <a:spcPct val="145000"/>
              </a:lnSpc>
              <a:spcBef>
                <a:spcPct val="50000"/>
              </a:spcBef>
            </a:pPr>
            <a:endParaRPr lang="ru-RU" altLang="ru-RU" sz="2000" b="1" dirty="0"/>
          </a:p>
        </p:txBody>
      </p:sp>
      <p:sp>
        <p:nvSpPr>
          <p:cNvPr id="8219" name="Text Box 27"/>
          <p:cNvSpPr txBox="1">
            <a:spLocks noChangeArrowheads="1"/>
          </p:cNvSpPr>
          <p:nvPr/>
        </p:nvSpPr>
        <p:spPr bwMode="auto">
          <a:xfrm>
            <a:off x="7165968" y="1038937"/>
            <a:ext cx="1577340" cy="1323439"/>
          </a:xfrm>
          <a:prstGeom prst="rect">
            <a:avLst/>
          </a:prstGeom>
          <a:solidFill>
            <a:srgbClr val="DDDDDD"/>
          </a:solidFill>
          <a:ln w="12700" cap="sq">
            <a:solidFill>
              <a:schemeClr val="hlink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altLang="ru-RU" sz="2000" b="1" dirty="0">
                <a:solidFill>
                  <a:srgbClr val="FF3300"/>
                </a:solidFill>
              </a:rPr>
              <a:t>Побудова проекту</a:t>
            </a:r>
            <a:r>
              <a:rPr lang="uk-UA" altLang="ru-RU" sz="2000" b="1" dirty="0"/>
              <a:t> </a:t>
            </a:r>
            <a:r>
              <a:rPr lang="uk-UA" altLang="ru-RU" sz="2000" b="1" dirty="0">
                <a:solidFill>
                  <a:srgbClr val="FF0000"/>
                </a:solidFill>
              </a:rPr>
              <a:t>виходу з утруднення</a:t>
            </a:r>
          </a:p>
        </p:txBody>
      </p:sp>
      <p:sp>
        <p:nvSpPr>
          <p:cNvPr id="8238" name="Text Box 46"/>
          <p:cNvSpPr txBox="1">
            <a:spLocks noChangeArrowheads="1"/>
          </p:cNvSpPr>
          <p:nvPr/>
        </p:nvSpPr>
        <p:spPr bwMode="auto">
          <a:xfrm>
            <a:off x="2771801" y="4617743"/>
            <a:ext cx="2048076" cy="1323439"/>
          </a:xfrm>
          <a:prstGeom prst="rect">
            <a:avLst/>
          </a:prstGeom>
          <a:solidFill>
            <a:srgbClr val="DDDDDD"/>
          </a:solidFill>
          <a:ln w="12700" cap="sq">
            <a:solidFill>
              <a:schemeClr val="hlink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altLang="ru-RU" sz="2000" b="1" dirty="0">
                <a:solidFill>
                  <a:srgbClr val="FF3300"/>
                </a:solidFill>
              </a:rPr>
              <a:t>Самостійна робота</a:t>
            </a:r>
            <a:r>
              <a:rPr lang="uk-UA" altLang="ru-RU" sz="2000" b="1" dirty="0"/>
              <a:t> </a:t>
            </a:r>
            <a:r>
              <a:rPr lang="uk-UA" altLang="ru-RU" sz="2000" b="1" dirty="0">
                <a:solidFill>
                  <a:srgbClr val="FF0000"/>
                </a:solidFill>
              </a:rPr>
              <a:t>із самоперевіркою у класі</a:t>
            </a:r>
            <a:endParaRPr lang="ru-RU" altLang="ru-RU" sz="2000" b="1" dirty="0">
              <a:solidFill>
                <a:srgbClr val="FF0000"/>
              </a:solidFill>
            </a:endParaRPr>
          </a:p>
        </p:txBody>
      </p:sp>
      <p:sp>
        <p:nvSpPr>
          <p:cNvPr id="8267" name="Text Box 75"/>
          <p:cNvSpPr txBox="1">
            <a:spLocks noChangeArrowheads="1"/>
          </p:cNvSpPr>
          <p:nvPr/>
        </p:nvSpPr>
        <p:spPr bwMode="auto">
          <a:xfrm>
            <a:off x="5434756" y="4520198"/>
            <a:ext cx="1585515" cy="1323439"/>
          </a:xfrm>
          <a:prstGeom prst="rect">
            <a:avLst/>
          </a:prstGeom>
          <a:solidFill>
            <a:srgbClr val="DDDDDD"/>
          </a:solidFill>
          <a:ln w="12700" cap="sq">
            <a:solidFill>
              <a:schemeClr val="hlink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altLang="ru-RU" sz="2000" b="1" dirty="0">
                <a:solidFill>
                  <a:srgbClr val="FF0000"/>
                </a:solidFill>
              </a:rPr>
              <a:t>Включення у систему знань і </a:t>
            </a:r>
            <a:r>
              <a:rPr lang="uk-UA" altLang="ru-RU" sz="2000" b="1" dirty="0">
                <a:solidFill>
                  <a:srgbClr val="FF3300"/>
                </a:solidFill>
              </a:rPr>
              <a:t>повторення</a:t>
            </a:r>
            <a:endParaRPr lang="ru-RU" altLang="ru-RU" sz="2000" b="1" dirty="0">
              <a:solidFill>
                <a:srgbClr val="FF3300"/>
              </a:solidFill>
            </a:endParaRPr>
          </a:p>
        </p:txBody>
      </p:sp>
      <p:sp>
        <p:nvSpPr>
          <p:cNvPr id="8307" name="Text Box 115"/>
          <p:cNvSpPr txBox="1">
            <a:spLocks noChangeArrowheads="1"/>
          </p:cNvSpPr>
          <p:nvPr/>
        </p:nvSpPr>
        <p:spPr bwMode="auto">
          <a:xfrm>
            <a:off x="7325987" y="4549267"/>
            <a:ext cx="1476931" cy="1015663"/>
          </a:xfrm>
          <a:prstGeom prst="rect">
            <a:avLst/>
          </a:prstGeom>
          <a:solidFill>
            <a:srgbClr val="DDDDDD"/>
          </a:solidFill>
          <a:ln w="12700" cap="sq">
            <a:solidFill>
              <a:schemeClr val="hlink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altLang="ru-RU" sz="2000" b="1" dirty="0">
                <a:solidFill>
                  <a:srgbClr val="FF3300"/>
                </a:solidFill>
              </a:rPr>
              <a:t>Рефлексія</a:t>
            </a:r>
            <a:r>
              <a:rPr lang="uk-UA" altLang="ru-RU" sz="2000" b="1" dirty="0"/>
              <a:t> </a:t>
            </a:r>
            <a:r>
              <a:rPr lang="uk-UA" altLang="ru-RU" sz="2000" b="1" dirty="0">
                <a:solidFill>
                  <a:srgbClr val="FF0000"/>
                </a:solidFill>
              </a:rPr>
              <a:t>діяльності на </a:t>
            </a:r>
            <a:r>
              <a:rPr lang="uk-UA" altLang="ru-RU" sz="2000" b="1" dirty="0" err="1">
                <a:solidFill>
                  <a:srgbClr val="FF0000"/>
                </a:solidFill>
              </a:rPr>
              <a:t>уроці</a:t>
            </a:r>
            <a:endParaRPr lang="ru-RU" altLang="ru-RU" sz="2000" b="1" dirty="0">
              <a:solidFill>
                <a:srgbClr val="FF0000"/>
              </a:solidFill>
            </a:endParaRPr>
          </a:p>
        </p:txBody>
      </p:sp>
      <p:sp>
        <p:nvSpPr>
          <p:cNvPr id="8336" name="Text Box 144"/>
          <p:cNvSpPr txBox="1">
            <a:spLocks noChangeArrowheads="1"/>
          </p:cNvSpPr>
          <p:nvPr/>
        </p:nvSpPr>
        <p:spPr bwMode="auto">
          <a:xfrm>
            <a:off x="761860" y="4674086"/>
            <a:ext cx="1582341" cy="1631216"/>
          </a:xfrm>
          <a:prstGeom prst="rect">
            <a:avLst/>
          </a:prstGeom>
          <a:solidFill>
            <a:srgbClr val="DDDDDD"/>
          </a:solidFill>
          <a:ln w="12700" cap="sq">
            <a:solidFill>
              <a:schemeClr val="hlink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altLang="ru-RU" sz="2000" b="1" dirty="0">
                <a:solidFill>
                  <a:srgbClr val="FF3300"/>
                </a:solidFill>
              </a:rPr>
              <a:t>Первинне закріплення</a:t>
            </a:r>
            <a:r>
              <a:rPr lang="uk-UA" altLang="ru-RU" sz="2000" b="1" dirty="0"/>
              <a:t> </a:t>
            </a:r>
            <a:r>
              <a:rPr lang="uk-UA" altLang="ru-RU" sz="2000" b="1" dirty="0">
                <a:solidFill>
                  <a:srgbClr val="FF0000"/>
                </a:solidFill>
              </a:rPr>
              <a:t>у зовнішньому мовленні</a:t>
            </a:r>
            <a:endParaRPr lang="ru-RU" altLang="ru-RU" sz="2000" b="1" dirty="0">
              <a:solidFill>
                <a:srgbClr val="FF0000"/>
              </a:solidFill>
            </a:endParaRPr>
          </a:p>
        </p:txBody>
      </p:sp>
      <p:sp>
        <p:nvSpPr>
          <p:cNvPr id="8337" name="Oval 145"/>
          <p:cNvSpPr>
            <a:spLocks noChangeArrowheads="1"/>
          </p:cNvSpPr>
          <p:nvPr/>
        </p:nvSpPr>
        <p:spPr bwMode="auto">
          <a:xfrm>
            <a:off x="2154753" y="2516737"/>
            <a:ext cx="342900" cy="39923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altLang="ru-RU" dirty="0"/>
              <a:t>1</a:t>
            </a:r>
            <a:endParaRPr lang="ru-RU" altLang="ru-RU" dirty="0"/>
          </a:p>
        </p:txBody>
      </p:sp>
      <p:sp>
        <p:nvSpPr>
          <p:cNvPr id="8338" name="Oval 146"/>
          <p:cNvSpPr>
            <a:spLocks noChangeArrowheads="1"/>
          </p:cNvSpPr>
          <p:nvPr/>
        </p:nvSpPr>
        <p:spPr bwMode="auto">
          <a:xfrm>
            <a:off x="4343825" y="2814882"/>
            <a:ext cx="342900" cy="389616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altLang="ru-RU"/>
              <a:t>2</a:t>
            </a:r>
            <a:endParaRPr lang="ru-RU" altLang="ru-RU" dirty="0"/>
          </a:p>
        </p:txBody>
      </p:sp>
      <p:sp>
        <p:nvSpPr>
          <p:cNvPr id="8341" name="Oval 149"/>
          <p:cNvSpPr>
            <a:spLocks noChangeArrowheads="1"/>
          </p:cNvSpPr>
          <p:nvPr/>
        </p:nvSpPr>
        <p:spPr bwMode="auto">
          <a:xfrm>
            <a:off x="2154753" y="6057139"/>
            <a:ext cx="440336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altLang="ru-RU"/>
              <a:t>7</a:t>
            </a:r>
            <a:endParaRPr lang="ru-RU" altLang="ru-RU" dirty="0"/>
          </a:p>
        </p:txBody>
      </p:sp>
      <p:sp>
        <p:nvSpPr>
          <p:cNvPr id="8342" name="Oval 150"/>
          <p:cNvSpPr>
            <a:spLocks noChangeArrowheads="1"/>
          </p:cNvSpPr>
          <p:nvPr/>
        </p:nvSpPr>
        <p:spPr bwMode="auto">
          <a:xfrm>
            <a:off x="4476977" y="5564930"/>
            <a:ext cx="3429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altLang="ru-RU"/>
              <a:t>8</a:t>
            </a:r>
            <a:endParaRPr lang="ru-RU" altLang="ru-RU" dirty="0"/>
          </a:p>
        </p:txBody>
      </p:sp>
      <p:sp>
        <p:nvSpPr>
          <p:cNvPr id="8344" name="Oval 152"/>
          <p:cNvSpPr>
            <a:spLocks noChangeArrowheads="1"/>
          </p:cNvSpPr>
          <p:nvPr/>
        </p:nvSpPr>
        <p:spPr bwMode="auto">
          <a:xfrm>
            <a:off x="8244408" y="5574560"/>
            <a:ext cx="6858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altLang="ru-RU" dirty="0"/>
              <a:t>11-12</a:t>
            </a:r>
            <a:endParaRPr lang="ru-RU" altLang="ru-RU" dirty="0"/>
          </a:p>
        </p:txBody>
      </p:sp>
      <p:sp>
        <p:nvSpPr>
          <p:cNvPr id="8352" name="Oval 160"/>
          <p:cNvSpPr>
            <a:spLocks noChangeArrowheads="1"/>
          </p:cNvSpPr>
          <p:nvPr/>
        </p:nvSpPr>
        <p:spPr bwMode="auto">
          <a:xfrm>
            <a:off x="6334471" y="5803921"/>
            <a:ext cx="6858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altLang="ru-RU" dirty="0"/>
              <a:t>9-10</a:t>
            </a:r>
            <a:endParaRPr lang="ru-RU" altLang="ru-RU" dirty="0"/>
          </a:p>
        </p:txBody>
      </p:sp>
      <p:sp>
        <p:nvSpPr>
          <p:cNvPr id="8353" name="Oval 161"/>
          <p:cNvSpPr>
            <a:spLocks noChangeArrowheads="1"/>
          </p:cNvSpPr>
          <p:nvPr/>
        </p:nvSpPr>
        <p:spPr bwMode="auto">
          <a:xfrm>
            <a:off x="6065003" y="2988458"/>
            <a:ext cx="6858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altLang="ru-RU"/>
              <a:t>3-4</a:t>
            </a:r>
            <a:endParaRPr lang="ru-RU" altLang="ru-RU" dirty="0"/>
          </a:p>
        </p:txBody>
      </p:sp>
      <p:sp>
        <p:nvSpPr>
          <p:cNvPr id="8354" name="Oval 162"/>
          <p:cNvSpPr>
            <a:spLocks noChangeArrowheads="1"/>
          </p:cNvSpPr>
          <p:nvPr/>
        </p:nvSpPr>
        <p:spPr bwMode="auto">
          <a:xfrm>
            <a:off x="8117119" y="2363298"/>
            <a:ext cx="6858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altLang="ru-RU" dirty="0"/>
              <a:t>5-6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57351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642938"/>
            <a:ext cx="8291512" cy="559435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uk-UA" sz="2400" dirty="0" smtClean="0"/>
              <a:t>            </a:t>
            </a:r>
            <a:r>
              <a:rPr lang="uk-U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Структура уроку </a:t>
            </a:r>
            <a:r>
              <a:rPr lang="uk-UA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відкриття </a:t>
            </a:r>
            <a:r>
              <a:rPr lang="uk-U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нових знань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uk-UA" sz="1200" b="1" dirty="0" smtClean="0">
                <a:solidFill>
                  <a:srgbClr val="0066FF"/>
                </a:solidFill>
              </a:rPr>
              <a:t>                               </a:t>
            </a:r>
            <a:r>
              <a:rPr lang="uk-UA" sz="1600" dirty="0" smtClean="0">
                <a:solidFill>
                  <a:srgbClr val="00B050"/>
                </a:solidFill>
              </a:rPr>
              <a:t>(Метод навчання відповідає структурі уроку)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v"/>
              <a:defRPr/>
            </a:pPr>
            <a:endParaRPr lang="uk-UA" sz="1600" b="1" dirty="0" smtClean="0">
              <a:solidFill>
                <a:srgbClr val="0066FF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v"/>
              <a:defRPr/>
            </a:pPr>
            <a:r>
              <a:rPr lang="uk-UA" sz="1800" b="1" dirty="0" smtClean="0">
                <a:solidFill>
                  <a:srgbClr val="0066FF"/>
                </a:solidFill>
              </a:rPr>
              <a:t>Мотивація до навчальної діяльності та самовизначення учня</a:t>
            </a:r>
            <a:r>
              <a:rPr lang="uk-UA" sz="1600" b="1" dirty="0" smtClean="0">
                <a:solidFill>
                  <a:srgbClr val="0066FF"/>
                </a:solidFill>
              </a:rPr>
              <a:t> </a:t>
            </a:r>
            <a:r>
              <a:rPr lang="uk-UA" sz="1200" i="1" dirty="0" smtClean="0">
                <a:solidFill>
                  <a:srgbClr val="0066FF"/>
                </a:solidFill>
              </a:rPr>
              <a:t> </a:t>
            </a:r>
            <a:r>
              <a:rPr lang="uk-UA" sz="1400" i="1" dirty="0" smtClean="0">
                <a:solidFill>
                  <a:srgbClr val="0066FF"/>
                </a:solidFill>
              </a:rPr>
              <a:t>(хочу, можу, потрібно).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uk-UA" sz="1400" i="1" dirty="0" smtClean="0">
              <a:solidFill>
                <a:srgbClr val="0066FF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v"/>
              <a:defRPr/>
            </a:pPr>
            <a:r>
              <a:rPr lang="uk-UA" sz="1800" b="1" dirty="0" smtClean="0">
                <a:solidFill>
                  <a:srgbClr val="0066FF"/>
                </a:solidFill>
              </a:rPr>
              <a:t>Актуалізація знань і фіксація </a:t>
            </a:r>
            <a:r>
              <a:rPr lang="uk-UA" sz="1800" b="1" dirty="0">
                <a:solidFill>
                  <a:srgbClr val="0066FF"/>
                </a:solidFill>
              </a:rPr>
              <a:t>у</a:t>
            </a:r>
            <a:r>
              <a:rPr lang="uk-UA" sz="1800" b="1" dirty="0" smtClean="0">
                <a:solidFill>
                  <a:srgbClr val="0066FF"/>
                </a:solidFill>
              </a:rPr>
              <a:t>труднення </a:t>
            </a:r>
            <a:r>
              <a:rPr lang="uk-UA" sz="1400" dirty="0" smtClean="0">
                <a:solidFill>
                  <a:srgbClr val="0066FF"/>
                </a:solidFill>
              </a:rPr>
              <a:t> </a:t>
            </a:r>
            <a:r>
              <a:rPr lang="uk-UA" sz="1400" i="1" dirty="0" smtClean="0">
                <a:solidFill>
                  <a:srgbClr val="0066FF"/>
                </a:solidFill>
              </a:rPr>
              <a:t>(повторюється лише той матеріал, який потрібний буде на уроці, </a:t>
            </a:r>
            <a:r>
              <a:rPr lang="uk-UA" sz="1400" dirty="0" smtClean="0">
                <a:solidFill>
                  <a:srgbClr val="0066FF"/>
                </a:solidFill>
              </a:rPr>
              <a:t> фіксуються труднощі в індивідуальній роботі: </a:t>
            </a:r>
            <a:r>
              <a:rPr lang="uk-UA" sz="1400" i="1" dirty="0" smtClean="0">
                <a:solidFill>
                  <a:srgbClr val="0066FF"/>
                </a:solidFill>
              </a:rPr>
              <a:t>учні самі повинні побачити проблему, відчути недостатність знань)</a:t>
            </a:r>
            <a:r>
              <a:rPr lang="uk-UA" sz="1400" dirty="0" smtClean="0">
                <a:solidFill>
                  <a:srgbClr val="0066FF"/>
                </a:solidFill>
              </a:rPr>
              <a:t>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uk-UA" sz="1400" dirty="0" smtClean="0">
              <a:solidFill>
                <a:srgbClr val="0066FF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v"/>
              <a:defRPr/>
            </a:pPr>
            <a:r>
              <a:rPr lang="uk-UA" sz="1800" b="1" dirty="0" smtClean="0">
                <a:solidFill>
                  <a:srgbClr val="CC0099"/>
                </a:solidFill>
              </a:rPr>
              <a:t>Постановка навчальної проблеми та проблемне пояснення нового змісту:</a:t>
            </a:r>
            <a:r>
              <a:rPr lang="uk-UA" sz="1400" b="1" dirty="0" smtClean="0">
                <a:solidFill>
                  <a:srgbClr val="CC0099"/>
                </a:solidFill>
              </a:rPr>
              <a:t> </a:t>
            </a:r>
            <a:r>
              <a:rPr lang="uk-UA" sz="1400" dirty="0" smtClean="0">
                <a:solidFill>
                  <a:srgbClr val="CC0099"/>
                </a:solidFill>
              </a:rPr>
              <a:t>фіксація проблеми, повідомлення теми і мети уроку, вихід</a:t>
            </a:r>
            <a:r>
              <a:rPr lang="uk-UA" sz="1400" b="1" dirty="0" smtClean="0">
                <a:solidFill>
                  <a:srgbClr val="CC0099"/>
                </a:solidFill>
              </a:rPr>
              <a:t> </a:t>
            </a:r>
            <a:r>
              <a:rPr lang="uk-UA" sz="1400" dirty="0" smtClean="0">
                <a:solidFill>
                  <a:srgbClr val="CC0099"/>
                </a:solidFill>
              </a:rPr>
              <a:t>з утруднення, </a:t>
            </a:r>
            <a:r>
              <a:rPr lang="uk-UA" sz="1400" dirty="0" err="1" smtClean="0">
                <a:solidFill>
                  <a:srgbClr val="CC0099"/>
                </a:solidFill>
              </a:rPr>
              <a:t>розв</a:t>
            </a:r>
            <a:r>
              <a:rPr lang="en-US" sz="1400" dirty="0" smtClean="0">
                <a:solidFill>
                  <a:srgbClr val="CC0099"/>
                </a:solidFill>
              </a:rPr>
              <a:t>’</a:t>
            </a:r>
            <a:r>
              <a:rPr lang="uk-UA" sz="1400" dirty="0" err="1" smtClean="0">
                <a:solidFill>
                  <a:srgbClr val="CC0099"/>
                </a:solidFill>
              </a:rPr>
              <a:t>язання</a:t>
            </a:r>
            <a:r>
              <a:rPr lang="uk-UA" sz="1400" dirty="0" smtClean="0">
                <a:solidFill>
                  <a:srgbClr val="CC0099"/>
                </a:solidFill>
              </a:rPr>
              <a:t> проблемної ситуації (</a:t>
            </a:r>
            <a:r>
              <a:rPr lang="uk-UA" sz="1400" b="1" i="1" dirty="0" smtClean="0">
                <a:solidFill>
                  <a:srgbClr val="CC0099"/>
                </a:solidFill>
              </a:rPr>
              <a:t>відкриття</a:t>
            </a:r>
            <a:r>
              <a:rPr lang="uk-UA" sz="1400" dirty="0" smtClean="0">
                <a:solidFill>
                  <a:srgbClr val="CC0099"/>
                </a:solidFill>
              </a:rPr>
              <a:t>).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uk-UA" sz="1400" dirty="0" smtClean="0">
              <a:solidFill>
                <a:srgbClr val="CC0099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v"/>
              <a:defRPr/>
            </a:pPr>
            <a:r>
              <a:rPr lang="uk-UA" sz="1800" b="1" dirty="0" smtClean="0">
                <a:solidFill>
                  <a:srgbClr val="0066FF"/>
                </a:solidFill>
              </a:rPr>
              <a:t>Осмислення  і фіксація нових знань у мовленні.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v"/>
              <a:defRPr/>
            </a:pPr>
            <a:r>
              <a:rPr lang="uk-UA" sz="1800" b="1" dirty="0" smtClean="0">
                <a:solidFill>
                  <a:srgbClr val="0066FF"/>
                </a:solidFill>
              </a:rPr>
              <a:t>Первинне закріплення</a:t>
            </a:r>
            <a:r>
              <a:rPr lang="uk-UA" sz="1000" b="1" dirty="0" smtClean="0">
                <a:solidFill>
                  <a:srgbClr val="0066FF"/>
                </a:solidFill>
              </a:rPr>
              <a:t> </a:t>
            </a:r>
            <a:r>
              <a:rPr lang="uk-UA" sz="1400" dirty="0" smtClean="0">
                <a:solidFill>
                  <a:srgbClr val="0066FF"/>
                </a:solidFill>
              </a:rPr>
              <a:t>(</a:t>
            </a:r>
            <a:r>
              <a:rPr lang="uk-UA" sz="1400" i="1" dirty="0" smtClean="0">
                <a:solidFill>
                  <a:srgbClr val="0066FF"/>
                </a:solidFill>
              </a:rPr>
              <a:t>озвучення).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uk-UA" sz="1400" i="1" dirty="0" smtClean="0">
              <a:solidFill>
                <a:srgbClr val="0066FF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v"/>
              <a:defRPr/>
            </a:pPr>
            <a:r>
              <a:rPr lang="uk-UA" sz="1800" b="1" dirty="0" smtClean="0">
                <a:solidFill>
                  <a:srgbClr val="0066FF"/>
                </a:solidFill>
              </a:rPr>
              <a:t>Самостійна робота з самоперевіркою за </a:t>
            </a:r>
            <a:r>
              <a:rPr lang="uk-UA" sz="1800" b="1" u="sng" dirty="0" smtClean="0">
                <a:solidFill>
                  <a:srgbClr val="0066FF"/>
                </a:solidFill>
              </a:rPr>
              <a:t>зразком</a:t>
            </a:r>
            <a:r>
              <a:rPr lang="uk-UA" sz="1800" b="1" dirty="0" smtClean="0">
                <a:solidFill>
                  <a:srgbClr val="0066FF"/>
                </a:solidFill>
              </a:rPr>
              <a:t>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uk-UA" sz="1800" b="1" dirty="0" smtClean="0">
              <a:solidFill>
                <a:srgbClr val="0066FF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v"/>
              <a:defRPr/>
            </a:pPr>
            <a:r>
              <a:rPr lang="uk-UA" sz="1800" b="1" dirty="0" smtClean="0">
                <a:solidFill>
                  <a:srgbClr val="0066FF"/>
                </a:solidFill>
              </a:rPr>
              <a:t>Включення нового  матеріалу у</a:t>
            </a:r>
            <a:r>
              <a:rPr lang="uk-UA" sz="1800" dirty="0" smtClean="0">
                <a:solidFill>
                  <a:srgbClr val="0066FF"/>
                </a:solidFill>
              </a:rPr>
              <a:t> </a:t>
            </a:r>
            <a:r>
              <a:rPr lang="uk-UA" sz="1800" b="1" u="sng" dirty="0" smtClean="0">
                <a:solidFill>
                  <a:srgbClr val="0066FF"/>
                </a:solidFill>
              </a:rPr>
              <a:t>систему</a:t>
            </a:r>
            <a:r>
              <a:rPr lang="uk-UA" sz="1800" b="1" dirty="0" smtClean="0">
                <a:solidFill>
                  <a:srgbClr val="0066FF"/>
                </a:solidFill>
              </a:rPr>
              <a:t> знань</a:t>
            </a:r>
            <a:r>
              <a:rPr lang="uk-UA" sz="1800" dirty="0" smtClean="0">
                <a:solidFill>
                  <a:srgbClr val="0066FF"/>
                </a:solidFill>
              </a:rPr>
              <a:t>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uk-UA" sz="1800" dirty="0" smtClean="0">
              <a:solidFill>
                <a:srgbClr val="0066FF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v"/>
              <a:defRPr/>
            </a:pPr>
            <a:r>
              <a:rPr lang="uk-UA" sz="1800" b="1" dirty="0" smtClean="0">
                <a:solidFill>
                  <a:srgbClr val="0066FF"/>
                </a:solidFill>
              </a:rPr>
              <a:t>Рефлексія діяльності на уроці</a:t>
            </a:r>
            <a:r>
              <a:rPr lang="uk-UA" sz="1800" dirty="0" smtClean="0">
                <a:solidFill>
                  <a:srgbClr val="0066FF"/>
                </a:solidFill>
              </a:rPr>
              <a:t>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uk-UA" sz="1600" dirty="0" smtClean="0">
                <a:solidFill>
                  <a:srgbClr val="008000"/>
                </a:solidFill>
              </a:rPr>
              <a:t> </a:t>
            </a:r>
            <a:r>
              <a:rPr lang="uk-UA" sz="1600" i="1" dirty="0" smtClean="0">
                <a:solidFill>
                  <a:srgbClr val="008000"/>
                </a:solidFill>
              </a:rPr>
              <a:t>(Традиційне навчання: </a:t>
            </a:r>
            <a:r>
              <a:rPr lang="uk-UA" sz="1600" b="1" i="1" dirty="0" smtClean="0">
                <a:solidFill>
                  <a:srgbClr val="008000"/>
                </a:solidFill>
              </a:rPr>
              <a:t>повідомлення теми і мети; актуалізація знань; пояснення нового матеріалу; закріплення вивченого; контроль).</a:t>
            </a:r>
            <a:endParaRPr lang="ru-RU" sz="1600" b="1" i="1" dirty="0" smtClean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6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-243408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3200" b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етапів</a:t>
            </a:r>
            <a:r>
              <a:rPr lang="ru-RU" sz="3200" b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діяльнісної</a:t>
            </a:r>
            <a:r>
              <a:rPr lang="ru-RU" sz="3200" b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endParaRPr lang="ru-RU" sz="3200" b="1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742950" indent="-742950">
              <a:buAutoNum type="arabicPeriod"/>
            </a:pPr>
            <a:r>
              <a:rPr lang="ru-RU" sz="4000" b="1" dirty="0" err="1" smtClean="0">
                <a:solidFill>
                  <a:srgbClr val="FF0000"/>
                </a:solidFill>
              </a:rPr>
              <a:t>Мотивація</a:t>
            </a:r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r>
              <a:rPr lang="ru-RU" sz="4200" i="1" dirty="0" smtClean="0">
                <a:solidFill>
                  <a:srgbClr val="FF0000"/>
                </a:solidFill>
              </a:rPr>
              <a:t>(</a:t>
            </a:r>
            <a:r>
              <a:rPr lang="ru-RU" sz="4200" i="1" dirty="0" err="1" smtClean="0">
                <a:solidFill>
                  <a:srgbClr val="FF0000"/>
                </a:solidFill>
              </a:rPr>
              <a:t>самовизначення</a:t>
            </a:r>
            <a:r>
              <a:rPr lang="ru-RU" sz="4200" i="1" dirty="0" smtClean="0">
                <a:solidFill>
                  <a:srgbClr val="FF0000"/>
                </a:solidFill>
              </a:rPr>
              <a:t>) </a:t>
            </a:r>
            <a:r>
              <a:rPr lang="ru-RU" sz="4000" b="1" dirty="0" smtClean="0">
                <a:solidFill>
                  <a:srgbClr val="FF0000"/>
                </a:solidFill>
              </a:rPr>
              <a:t>до </a:t>
            </a:r>
            <a:r>
              <a:rPr lang="ru-RU" sz="4000" b="1" dirty="0" err="1" smtClean="0">
                <a:solidFill>
                  <a:srgbClr val="FF0000"/>
                </a:solidFill>
              </a:rPr>
              <a:t>навчальної</a:t>
            </a:r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</a:rPr>
              <a:t>діяльності</a:t>
            </a:r>
            <a:r>
              <a:rPr lang="ru-RU" sz="4000" b="1" dirty="0" smtClean="0">
                <a:solidFill>
                  <a:srgbClr val="FF0000"/>
                </a:solidFill>
              </a:rPr>
              <a:t> (1-2 </a:t>
            </a:r>
            <a:r>
              <a:rPr lang="ru-RU" sz="4000" b="1" dirty="0" err="1" smtClean="0">
                <a:solidFill>
                  <a:srgbClr val="FF0000"/>
                </a:solidFill>
              </a:rPr>
              <a:t>хв</a:t>
            </a:r>
            <a:r>
              <a:rPr lang="ru-RU" sz="4000" b="1" dirty="0" smtClean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uk-UA" altLang="ru-RU" sz="2400" b="1" u="sng" dirty="0">
                <a:solidFill>
                  <a:srgbClr val="FF0000"/>
                </a:solidFill>
              </a:rPr>
              <a:t>Мотивація навчальної діяльності </a:t>
            </a:r>
            <a:r>
              <a:rPr lang="uk-UA" altLang="ru-RU" sz="2400" dirty="0">
                <a:solidFill>
                  <a:srgbClr val="FF0000"/>
                </a:solidFill>
              </a:rPr>
              <a:t>(це є ознака </a:t>
            </a:r>
            <a:r>
              <a:rPr lang="uk-UA" sz="2400" b="1" dirty="0" err="1">
                <a:solidFill>
                  <a:prstClr val="black"/>
                </a:solidFill>
                <a:latin typeface="Times New Roman"/>
                <a:ea typeface="Calibri"/>
              </a:rPr>
              <a:t>компетентнісного</a:t>
            </a:r>
            <a:r>
              <a:rPr lang="uk-UA" sz="2400" b="1" dirty="0">
                <a:solidFill>
                  <a:prstClr val="black"/>
                </a:solidFill>
                <a:latin typeface="Times New Roman"/>
                <a:ea typeface="Calibri"/>
              </a:rPr>
              <a:t> уроку</a:t>
            </a:r>
            <a:r>
              <a:rPr lang="uk-UA" altLang="ru-RU" sz="2400" dirty="0">
                <a:solidFill>
                  <a:srgbClr val="FF0000"/>
                </a:solidFill>
              </a:rPr>
              <a:t>)</a:t>
            </a:r>
            <a:r>
              <a:rPr lang="uk-UA" altLang="ru-RU" sz="2400" b="1" i="1" dirty="0">
                <a:solidFill>
                  <a:srgbClr val="FF0000"/>
                </a:solidFill>
              </a:rPr>
              <a:t/>
            </a:r>
            <a:br>
              <a:rPr lang="uk-UA" altLang="ru-RU" sz="2400" b="1" i="1" dirty="0">
                <a:solidFill>
                  <a:srgbClr val="FF0000"/>
                </a:solidFill>
              </a:rPr>
            </a:br>
            <a:endParaRPr lang="ru-RU" sz="40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dirty="0" smtClean="0"/>
              <a:t>Мета: </a:t>
            </a:r>
            <a:r>
              <a:rPr lang="ru-RU" dirty="0" err="1" smtClean="0"/>
              <a:t>мотивувати</a:t>
            </a: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 err="1" smtClean="0"/>
              <a:t>учнів</a:t>
            </a:r>
            <a:r>
              <a:rPr lang="ru-RU" dirty="0" smtClean="0"/>
              <a:t> до </a:t>
            </a:r>
            <a:r>
              <a:rPr lang="ru-RU" dirty="0" err="1" smtClean="0"/>
              <a:t>навчальної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. </a:t>
            </a:r>
            <a:endParaRPr lang="ru-RU" dirty="0"/>
          </a:p>
          <a:p>
            <a:pPr marL="514350" indent="-514350">
              <a:buAutoNum type="arabicParenR"/>
            </a:pPr>
            <a:r>
              <a:rPr lang="ru-RU" dirty="0" err="1" smtClean="0"/>
              <a:t>актуалізуються</a:t>
            </a:r>
            <a:r>
              <a:rPr lang="ru-RU" dirty="0" smtClean="0"/>
              <a:t> </a:t>
            </a:r>
            <a:r>
              <a:rPr lang="ru-RU" dirty="0" err="1" smtClean="0"/>
              <a:t>вимоги</a:t>
            </a:r>
            <a:r>
              <a:rPr lang="ru-RU" dirty="0" smtClean="0"/>
              <a:t> до </a:t>
            </a:r>
            <a:r>
              <a:rPr lang="ru-RU" dirty="0" err="1" smtClean="0"/>
              <a:t>учня</a:t>
            </a:r>
            <a:r>
              <a:rPr lang="ru-RU" dirty="0" smtClean="0"/>
              <a:t> з боку </a:t>
            </a:r>
            <a:r>
              <a:rPr lang="ru-RU" dirty="0" err="1" smtClean="0"/>
              <a:t>навчальної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(«треба»); </a:t>
            </a:r>
            <a:r>
              <a:rPr lang="ru-RU" dirty="0" smtClean="0"/>
              <a:t>2) </a:t>
            </a:r>
            <a:r>
              <a:rPr lang="ru-RU" dirty="0" err="1" smtClean="0"/>
              <a:t>встановлюються</a:t>
            </a:r>
            <a:r>
              <a:rPr lang="ru-RU" dirty="0" smtClean="0"/>
              <a:t> </a:t>
            </a:r>
            <a:r>
              <a:rPr lang="ru-RU" dirty="0" err="1" smtClean="0"/>
              <a:t>тематичні</a:t>
            </a:r>
            <a:r>
              <a:rPr lang="ru-RU" dirty="0" smtClean="0"/>
              <a:t> рамки </a:t>
            </a:r>
            <a:r>
              <a:rPr lang="ru-RU" dirty="0" smtClean="0">
                <a:solidFill>
                  <a:srgbClr val="FF0000"/>
                </a:solidFill>
              </a:rPr>
              <a:t>(«</a:t>
            </a:r>
            <a:r>
              <a:rPr lang="ru-RU" dirty="0" err="1" smtClean="0">
                <a:solidFill>
                  <a:srgbClr val="FF0000"/>
                </a:solidFill>
              </a:rPr>
              <a:t>можу</a:t>
            </a:r>
            <a:r>
              <a:rPr lang="ru-RU" dirty="0" smtClean="0">
                <a:solidFill>
                  <a:srgbClr val="FF0000"/>
                </a:solidFill>
              </a:rPr>
              <a:t>»)</a:t>
            </a:r>
            <a:r>
              <a:rPr lang="ru-RU" dirty="0" smtClean="0"/>
              <a:t>; 3) </a:t>
            </a:r>
            <a:r>
              <a:rPr lang="ru-RU" dirty="0" err="1" smtClean="0"/>
              <a:t>створюються</a:t>
            </a:r>
            <a:r>
              <a:rPr lang="ru-RU" dirty="0" smtClean="0"/>
              <a:t> </a:t>
            </a:r>
            <a:r>
              <a:rPr lang="ru-RU" dirty="0" err="1" smtClean="0"/>
              <a:t>умови</a:t>
            </a:r>
            <a:r>
              <a:rPr lang="ru-RU" dirty="0" smtClean="0"/>
              <a:t> для </a:t>
            </a:r>
            <a:r>
              <a:rPr lang="ru-RU" dirty="0" err="1" smtClean="0"/>
              <a:t>виникнення</a:t>
            </a:r>
            <a:r>
              <a:rPr lang="ru-RU" dirty="0" smtClean="0"/>
              <a:t> в </a:t>
            </a:r>
            <a:r>
              <a:rPr lang="ru-RU" dirty="0" err="1" smtClean="0"/>
              <a:t>учня</a:t>
            </a:r>
            <a:r>
              <a:rPr lang="ru-RU" dirty="0" smtClean="0"/>
              <a:t> </a:t>
            </a:r>
            <a:r>
              <a:rPr lang="ru-RU" dirty="0" err="1" smtClean="0"/>
              <a:t>внутрішньої</a:t>
            </a:r>
            <a:r>
              <a:rPr lang="ru-RU" dirty="0" smtClean="0"/>
              <a:t> потреби у </a:t>
            </a:r>
            <a:r>
              <a:rPr lang="ru-RU" dirty="0" err="1" smtClean="0"/>
              <a:t>включенні</a:t>
            </a:r>
            <a:r>
              <a:rPr lang="ru-RU" dirty="0" smtClean="0"/>
              <a:t> в </a:t>
            </a:r>
            <a:r>
              <a:rPr lang="ru-RU" dirty="0" err="1" smtClean="0"/>
              <a:t>навчальну</a:t>
            </a:r>
            <a:r>
              <a:rPr lang="ru-RU" dirty="0" smtClean="0"/>
              <a:t> </a:t>
            </a:r>
            <a:r>
              <a:rPr lang="ru-RU" dirty="0" err="1" smtClean="0"/>
              <a:t>діяльність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(«хочу»). </a:t>
            </a:r>
          </a:p>
          <a:p>
            <a:pPr marL="0" indent="0">
              <a:buNone/>
            </a:pPr>
            <a:r>
              <a:rPr lang="ru-RU" dirty="0" err="1" smtClean="0">
                <a:solidFill>
                  <a:srgbClr val="0070C0"/>
                </a:solidFill>
              </a:rPr>
              <a:t>Процес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мотивації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суб’єкта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діяльності</a:t>
            </a:r>
            <a:r>
              <a:rPr lang="ru-RU" dirty="0" smtClean="0">
                <a:solidFill>
                  <a:srgbClr val="0070C0"/>
                </a:solidFill>
              </a:rPr>
              <a:t> (</a:t>
            </a:r>
            <a:r>
              <a:rPr lang="ru-RU" dirty="0" err="1" smtClean="0">
                <a:solidFill>
                  <a:srgbClr val="0070C0"/>
                </a:solidFill>
              </a:rPr>
              <a:t>учня</a:t>
            </a:r>
            <a:r>
              <a:rPr lang="ru-RU" dirty="0" smtClean="0">
                <a:solidFill>
                  <a:srgbClr val="0070C0"/>
                </a:solidFill>
              </a:rPr>
              <a:t>) </a:t>
            </a:r>
            <a:r>
              <a:rPr lang="ru-RU" dirty="0" err="1" smtClean="0">
                <a:solidFill>
                  <a:srgbClr val="0070C0"/>
                </a:solidFill>
              </a:rPr>
              <a:t>полягає</a:t>
            </a:r>
            <a:r>
              <a:rPr lang="ru-RU" dirty="0" smtClean="0">
                <a:solidFill>
                  <a:srgbClr val="0070C0"/>
                </a:solidFill>
              </a:rPr>
              <a:t> в </a:t>
            </a:r>
            <a:r>
              <a:rPr lang="ru-RU" dirty="0" err="1" smtClean="0">
                <a:solidFill>
                  <a:srgbClr val="0070C0"/>
                </a:solidFill>
              </a:rPr>
              <a:t>розумінні</a:t>
            </a:r>
            <a:r>
              <a:rPr lang="ru-RU" dirty="0" smtClean="0">
                <a:solidFill>
                  <a:srgbClr val="0070C0"/>
                </a:solidFill>
              </a:rPr>
              <a:t> й </a:t>
            </a:r>
            <a:r>
              <a:rPr lang="ru-RU" dirty="0" err="1" smtClean="0">
                <a:solidFill>
                  <a:srgbClr val="0070C0"/>
                </a:solidFill>
              </a:rPr>
              <a:t>прийнятті</a:t>
            </a:r>
            <a:r>
              <a:rPr lang="ru-RU" dirty="0" smtClean="0">
                <a:solidFill>
                  <a:srgbClr val="0070C0"/>
                </a:solidFill>
              </a:rPr>
              <a:t> ним на </a:t>
            </a:r>
            <a:r>
              <a:rPr lang="ru-RU" dirty="0" err="1" smtClean="0">
                <a:solidFill>
                  <a:srgbClr val="0070C0"/>
                </a:solidFill>
              </a:rPr>
              <a:t>особистісно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значущому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рівні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пропонованих</a:t>
            </a:r>
            <a:r>
              <a:rPr lang="ru-RU" dirty="0" smtClean="0">
                <a:solidFill>
                  <a:srgbClr val="0070C0"/>
                </a:solidFill>
              </a:rPr>
              <a:t> до </a:t>
            </a:r>
            <a:r>
              <a:rPr lang="ru-RU" dirty="0" err="1" smtClean="0">
                <a:solidFill>
                  <a:srgbClr val="0070C0"/>
                </a:solidFill>
              </a:rPr>
              <a:t>нього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вимог</a:t>
            </a:r>
            <a:r>
              <a:rPr lang="ru-RU" dirty="0" smtClean="0">
                <a:solidFill>
                  <a:srgbClr val="0070C0"/>
                </a:solidFill>
              </a:rPr>
              <a:t>, у </a:t>
            </a:r>
            <a:r>
              <a:rPr lang="ru-RU" dirty="0" err="1" smtClean="0">
                <a:solidFill>
                  <a:srgbClr val="0070C0"/>
                </a:solidFill>
              </a:rPr>
              <a:t>цьому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випадку</a:t>
            </a:r>
            <a:r>
              <a:rPr lang="ru-RU" dirty="0" smtClean="0">
                <a:solidFill>
                  <a:srgbClr val="0070C0"/>
                </a:solidFill>
              </a:rPr>
              <a:t> — норм </a:t>
            </a:r>
            <a:r>
              <a:rPr lang="ru-RU" dirty="0" err="1" smtClean="0">
                <a:solidFill>
                  <a:srgbClr val="0070C0"/>
                </a:solidFill>
              </a:rPr>
              <a:t>навчальної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діяльності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(«треба» – «</a:t>
            </a:r>
            <a:r>
              <a:rPr lang="ru-RU" b="1" dirty="0" err="1" smtClean="0">
                <a:solidFill>
                  <a:srgbClr val="FF0000"/>
                </a:solidFill>
              </a:rPr>
              <a:t>можу</a:t>
            </a:r>
            <a:r>
              <a:rPr lang="ru-RU" b="1" dirty="0" smtClean="0">
                <a:solidFill>
                  <a:srgbClr val="FF0000"/>
                </a:solidFill>
              </a:rPr>
              <a:t>» – «хочу»). </a:t>
            </a:r>
            <a:r>
              <a:rPr lang="ru-RU" dirty="0" smtClean="0">
                <a:solidFill>
                  <a:srgbClr val="0070C0"/>
                </a:solidFill>
              </a:rPr>
              <a:t>Тому початок уроку </a:t>
            </a:r>
            <a:r>
              <a:rPr lang="ru-RU" dirty="0" err="1" smtClean="0">
                <a:solidFill>
                  <a:srgbClr val="0070C0"/>
                </a:solidFill>
              </a:rPr>
              <a:t>має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містити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повторення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відомих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учням</a:t>
            </a:r>
            <a:r>
              <a:rPr lang="ru-RU" dirty="0" smtClean="0">
                <a:solidFill>
                  <a:srgbClr val="0070C0"/>
                </a:solidFill>
              </a:rPr>
              <a:t> правил </a:t>
            </a:r>
            <a:r>
              <a:rPr lang="ru-RU" dirty="0" err="1" smtClean="0">
                <a:solidFill>
                  <a:srgbClr val="0070C0"/>
                </a:solidFill>
              </a:rPr>
              <a:t>організації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навчального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процесу</a:t>
            </a:r>
            <a:r>
              <a:rPr lang="ru-RU" dirty="0" smtClean="0">
                <a:solidFill>
                  <a:srgbClr val="0070C0"/>
                </a:solidFill>
              </a:rPr>
              <a:t>. Тут же </a:t>
            </a:r>
            <a:r>
              <a:rPr lang="ru-RU" dirty="0" err="1" smtClean="0">
                <a:solidFill>
                  <a:srgbClr val="0070C0"/>
                </a:solidFill>
              </a:rPr>
              <a:t>виокремлюються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змістовні</a:t>
            </a:r>
            <a:r>
              <a:rPr lang="ru-RU" dirty="0" smtClean="0">
                <a:solidFill>
                  <a:srgbClr val="0070C0"/>
                </a:solidFill>
              </a:rPr>
              <a:t> рамки уроку («</a:t>
            </a:r>
            <a:r>
              <a:rPr lang="ru-RU" dirty="0" err="1" smtClean="0">
                <a:solidFill>
                  <a:srgbClr val="0070C0"/>
                </a:solidFill>
              </a:rPr>
              <a:t>можу</a:t>
            </a:r>
            <a:r>
              <a:rPr lang="ru-RU" dirty="0" smtClean="0">
                <a:solidFill>
                  <a:srgbClr val="0070C0"/>
                </a:solidFill>
              </a:rPr>
              <a:t>»). </a:t>
            </a: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41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Прямоугольник 8"/>
          <p:cNvSpPr>
            <a:spLocks noChangeArrowheads="1"/>
          </p:cNvSpPr>
          <p:nvPr/>
        </p:nvSpPr>
        <p:spPr bwMode="auto">
          <a:xfrm>
            <a:off x="107504" y="188640"/>
            <a:ext cx="8785225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uk-UA" altLang="ru-RU" sz="1800" b="1" dirty="0" smtClean="0">
              <a:solidFill>
                <a:srgbClr val="0066FF"/>
              </a:solidFill>
              <a:latin typeface="Calibri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Цілі</a:t>
            </a:r>
            <a:r>
              <a:rPr lang="uk-UA" alt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uk-UA" alt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uk-UA" alt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дидактичні:</a:t>
            </a:r>
            <a:r>
              <a:rPr lang="uk-UA" alt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скласти умови для виникнення внутрішньої потреби включення у діяльність; визначення змістової області матеріалу, який буде вивчатись;</a:t>
            </a:r>
            <a:endParaRPr lang="ru-RU" alt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2)</a:t>
            </a:r>
            <a:r>
              <a:rPr lang="uk-UA" alt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психологічні:</a:t>
            </a:r>
            <a:r>
              <a:rPr lang="uk-UA" alt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забезпечити психологічний настрій на роботу.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uk-UA" alt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000" b="1" u="sng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Можливі прийоми:</a:t>
            </a:r>
          </a:p>
          <a:p>
            <a:pPr marL="342900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uk-UA" altLang="ru-RU" sz="2000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0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Привітання</a:t>
            </a:r>
            <a:r>
              <a:rPr lang="uk-UA" altLang="ru-RU" sz="2000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, побажання хорошого </a:t>
            </a:r>
            <a:r>
              <a:rPr lang="uk-UA" altLang="ru-RU" sz="20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настрою</a:t>
            </a:r>
            <a:endParaRPr lang="ru-RU" altLang="ru-RU" sz="2000" dirty="0" smtClean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uk-UA" altLang="ru-RU" sz="20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000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Привітання учнів, які </a:t>
            </a:r>
            <a:r>
              <a:rPr lang="uk-UA" altLang="ru-RU" sz="20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прийшли після </a:t>
            </a:r>
            <a:r>
              <a:rPr lang="uk-UA" altLang="ru-RU" sz="2000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тривалої відсутності</a:t>
            </a:r>
            <a:endParaRPr lang="ru-RU" altLang="ru-RU" sz="2000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uk-UA" altLang="ru-RU" sz="20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Дерево </a:t>
            </a:r>
            <a:r>
              <a:rPr lang="uk-UA" altLang="ru-RU" sz="2000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очікувань</a:t>
            </a:r>
            <a:endParaRPr lang="ru-RU" altLang="ru-RU" sz="2000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07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2376488"/>
          </a:xfrm>
        </p:spPr>
        <p:txBody>
          <a:bodyPr/>
          <a:lstStyle/>
          <a:p>
            <a:pPr marL="457200" indent="-457200"/>
            <a:r>
              <a:rPr lang="uk-UA" altLang="ru-RU" sz="2000" b="1" dirty="0" smtClean="0">
                <a:solidFill>
                  <a:srgbClr val="0000FF"/>
                </a:solidFill>
              </a:rPr>
              <a:t> Використання віршів, девізів, висловів, аналізу результатів навчальної діяльності учнів</a:t>
            </a:r>
            <a:r>
              <a:rPr lang="uk-UA" altLang="ru-RU" sz="1600" b="1" dirty="0" smtClean="0">
                <a:solidFill>
                  <a:srgbClr val="0000FF"/>
                </a:solidFill>
              </a:rPr>
              <a:t>.</a:t>
            </a:r>
            <a:r>
              <a:rPr lang="uk-UA" altLang="ru-RU" sz="1800" b="1" dirty="0" smtClean="0">
                <a:solidFill>
                  <a:srgbClr val="FF0000"/>
                </a:solidFill>
              </a:rPr>
              <a:t/>
            </a:r>
            <a:br>
              <a:rPr lang="uk-UA" altLang="ru-RU" sz="1800" b="1" dirty="0" smtClean="0">
                <a:solidFill>
                  <a:srgbClr val="FF0000"/>
                </a:solidFill>
              </a:rPr>
            </a:br>
            <a:r>
              <a:rPr lang="uk-UA" altLang="ru-RU" sz="1400" b="1" i="1" dirty="0" smtClean="0">
                <a:solidFill>
                  <a:srgbClr val="00B050"/>
                </a:solidFill>
              </a:rPr>
              <a:t>Ось дзвінок нам дав сигнал -</a:t>
            </a:r>
            <a:br>
              <a:rPr lang="uk-UA" altLang="ru-RU" sz="1400" b="1" i="1" dirty="0" smtClean="0">
                <a:solidFill>
                  <a:srgbClr val="00B050"/>
                </a:solidFill>
              </a:rPr>
            </a:br>
            <a:r>
              <a:rPr lang="uk-UA" altLang="ru-RU" sz="1400" b="1" i="1" dirty="0" smtClean="0">
                <a:solidFill>
                  <a:srgbClr val="00B050"/>
                </a:solidFill>
              </a:rPr>
              <a:t>Працювати час настав.</a:t>
            </a:r>
            <a:br>
              <a:rPr lang="uk-UA" altLang="ru-RU" sz="1400" b="1" i="1" dirty="0" smtClean="0">
                <a:solidFill>
                  <a:srgbClr val="00B050"/>
                </a:solidFill>
              </a:rPr>
            </a:br>
            <a:r>
              <a:rPr lang="uk-UA" altLang="ru-RU" sz="1400" b="1" i="1" dirty="0" smtClean="0">
                <a:solidFill>
                  <a:srgbClr val="00B050"/>
                </a:solidFill>
              </a:rPr>
              <a:t>Тож і ми часу не гаймо,</a:t>
            </a:r>
            <a:br>
              <a:rPr lang="uk-UA" altLang="ru-RU" sz="1400" b="1" i="1" dirty="0" smtClean="0">
                <a:solidFill>
                  <a:srgbClr val="00B050"/>
                </a:solidFill>
              </a:rPr>
            </a:br>
            <a:r>
              <a:rPr lang="uk-UA" altLang="ru-RU" sz="1400" b="1" i="1" dirty="0" smtClean="0">
                <a:solidFill>
                  <a:srgbClr val="00B050"/>
                </a:solidFill>
              </a:rPr>
              <a:t>Урок мови починаймо</a:t>
            </a:r>
            <a:r>
              <a:rPr lang="uk-UA" altLang="ru-RU" sz="1600" b="1" i="1" dirty="0" smtClean="0">
                <a:solidFill>
                  <a:srgbClr val="00B050"/>
                </a:solidFill>
              </a:rPr>
              <a:t>.</a:t>
            </a:r>
            <a:br>
              <a:rPr lang="uk-UA" altLang="ru-RU" sz="1600" b="1" i="1" dirty="0" smtClean="0">
                <a:solidFill>
                  <a:srgbClr val="00B050"/>
                </a:solidFill>
              </a:rPr>
            </a:br>
            <a:r>
              <a:rPr lang="uk-UA" altLang="ru-RU" sz="1600" b="1" i="1" dirty="0" smtClean="0">
                <a:solidFill>
                  <a:srgbClr val="008000"/>
                </a:solidFill>
              </a:rPr>
              <a:t>Щоб розумним і мудрим стати, треба рідну мову знати.</a:t>
            </a:r>
            <a:br>
              <a:rPr lang="uk-UA" altLang="ru-RU" sz="1600" b="1" i="1" dirty="0" smtClean="0">
                <a:solidFill>
                  <a:srgbClr val="008000"/>
                </a:solidFill>
              </a:rPr>
            </a:br>
            <a:r>
              <a:rPr lang="uk-UA" altLang="ru-RU" sz="1600" b="1" i="1" dirty="0" smtClean="0">
                <a:solidFill>
                  <a:srgbClr val="008000"/>
                </a:solidFill>
              </a:rPr>
              <a:t>А щоб вміти говорити, треба рідну мову вчити,</a:t>
            </a:r>
            <a:br>
              <a:rPr lang="uk-UA" altLang="ru-RU" sz="1600" b="1" i="1" dirty="0" smtClean="0">
                <a:solidFill>
                  <a:srgbClr val="008000"/>
                </a:solidFill>
              </a:rPr>
            </a:br>
            <a:r>
              <a:rPr lang="uk-UA" altLang="ru-RU" sz="1600" b="1" i="1" dirty="0" smtClean="0">
                <a:solidFill>
                  <a:srgbClr val="008000"/>
                </a:solidFill>
              </a:rPr>
              <a:t>Знає кожен з нас чудово – не прожити нам без мови.</a:t>
            </a:r>
            <a:endParaRPr lang="uk-UA" altLang="ru-RU" sz="1600" b="1" i="1" dirty="0" smtClean="0">
              <a:solidFill>
                <a:srgbClr val="00B050"/>
              </a:solidFill>
            </a:endParaRP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457200" y="2565400"/>
            <a:ext cx="8229600" cy="3560763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uk-UA" altLang="ru-RU" sz="1800" dirty="0" smtClean="0">
                <a:solidFill>
                  <a:srgbClr val="0033CC"/>
                </a:solidFill>
              </a:rPr>
              <a:t> </a:t>
            </a:r>
            <a:r>
              <a:rPr lang="uk-UA" altLang="ru-RU" sz="1800" dirty="0" smtClean="0">
                <a:solidFill>
                  <a:srgbClr val="CC0099"/>
                </a:solidFill>
              </a:rPr>
              <a:t>(Вчитель відзначає успіхи у писемному мовленні).</a:t>
            </a:r>
            <a:br>
              <a:rPr lang="uk-UA" altLang="ru-RU" sz="1800" dirty="0" smtClean="0">
                <a:solidFill>
                  <a:srgbClr val="CC0099"/>
                </a:solidFill>
              </a:rPr>
            </a:br>
            <a:r>
              <a:rPr lang="uk-UA" altLang="ru-RU" sz="1800" dirty="0" smtClean="0">
                <a:solidFill>
                  <a:srgbClr val="CC0099"/>
                </a:solidFill>
              </a:rPr>
              <a:t>- Що потрібно робити, щоб і надалі удосконалювати своє грамотне письмо? </a:t>
            </a:r>
            <a:r>
              <a:rPr lang="uk-UA" altLang="ru-RU" sz="1800" dirty="0" smtClean="0">
                <a:solidFill>
                  <a:srgbClr val="FF0000"/>
                </a:solidFill>
              </a:rPr>
              <a:t/>
            </a:r>
            <a:br>
              <a:rPr lang="uk-UA" altLang="ru-RU" sz="1800" dirty="0" smtClean="0">
                <a:solidFill>
                  <a:srgbClr val="FF0000"/>
                </a:solidFill>
              </a:rPr>
            </a:br>
            <a:endParaRPr lang="uk-UA" altLang="ru-RU" sz="1800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uk-UA" altLang="ru-RU" sz="1600" dirty="0" smtClean="0">
                <a:solidFill>
                  <a:srgbClr val="FF0000"/>
                </a:solidFill>
              </a:rPr>
              <a:t>Учні передають один одному чарівну паличку і говорять “чарівні” слова: </a:t>
            </a:r>
          </a:p>
          <a:p>
            <a:pPr>
              <a:buFontTx/>
              <a:buNone/>
            </a:pPr>
            <a:r>
              <a:rPr lang="uk-UA" altLang="ru-RU" sz="1400" i="1" dirty="0" smtClean="0">
                <a:solidFill>
                  <a:srgbClr val="FF0000"/>
                </a:solidFill>
              </a:rPr>
              <a:t>                                                      </a:t>
            </a:r>
            <a:r>
              <a:rPr lang="uk-UA" altLang="ru-RU" sz="1400" i="1" dirty="0" smtClean="0">
                <a:solidFill>
                  <a:srgbClr val="0033CC"/>
                </a:solidFill>
              </a:rPr>
              <a:t> </a:t>
            </a:r>
            <a:r>
              <a:rPr lang="uk-UA" altLang="ru-RU" sz="1400" i="1" dirty="0" smtClean="0">
                <a:solidFill>
                  <a:srgbClr val="008000"/>
                </a:solidFill>
              </a:rPr>
              <a:t>Ми зайшли у чарівний ліс.        Мови української красу</a:t>
            </a:r>
            <a:br>
              <a:rPr lang="uk-UA" altLang="ru-RU" sz="1400" i="1" dirty="0" smtClean="0">
                <a:solidFill>
                  <a:srgbClr val="008000"/>
                </a:solidFill>
              </a:rPr>
            </a:br>
            <a:r>
              <a:rPr lang="uk-UA" altLang="ru-RU" sz="1400" i="1" dirty="0" smtClean="0">
                <a:solidFill>
                  <a:srgbClr val="008000"/>
                </a:solidFill>
              </a:rPr>
              <a:t>                                                  Озирнись і </a:t>
            </a:r>
            <a:r>
              <a:rPr lang="uk-UA" altLang="ru-RU" sz="1400" i="1" dirty="0" err="1" smtClean="0">
                <a:solidFill>
                  <a:srgbClr val="008000"/>
                </a:solidFill>
              </a:rPr>
              <a:t>обдивись</a:t>
            </a:r>
            <a:r>
              <a:rPr lang="uk-UA" altLang="ru-RU" sz="1400" i="1" dirty="0" smtClean="0">
                <a:solidFill>
                  <a:srgbClr val="008000"/>
                </a:solidFill>
              </a:rPr>
              <a:t>.             Ти збирай, як сонечко росу.                                                     </a:t>
            </a:r>
            <a:br>
              <a:rPr lang="uk-UA" altLang="ru-RU" sz="1400" i="1" dirty="0" smtClean="0">
                <a:solidFill>
                  <a:srgbClr val="008000"/>
                </a:solidFill>
              </a:rPr>
            </a:br>
            <a:r>
              <a:rPr lang="uk-UA" altLang="ru-RU" sz="1400" i="1" dirty="0" smtClean="0">
                <a:solidFill>
                  <a:srgbClr val="008000"/>
                </a:solidFill>
              </a:rPr>
              <a:t>                                                  Вивчи правила всі ти,           Як знання і вміння прикладеш,   </a:t>
            </a:r>
            <a:br>
              <a:rPr lang="uk-UA" altLang="ru-RU" sz="1400" i="1" dirty="0" smtClean="0">
                <a:solidFill>
                  <a:srgbClr val="008000"/>
                </a:solidFill>
              </a:rPr>
            </a:br>
            <a:r>
              <a:rPr lang="uk-UA" altLang="ru-RU" sz="1400" i="1" dirty="0" smtClean="0">
                <a:solidFill>
                  <a:srgbClr val="008000"/>
                </a:solidFill>
              </a:rPr>
              <a:t>                                                  Аби ліс той перейти.           Таємничий ліс увесь пройдеш.</a:t>
            </a:r>
          </a:p>
          <a:p>
            <a:pPr>
              <a:buFont typeface="Wingdings" pitchFamily="2" charset="2"/>
              <a:buChar char="§"/>
            </a:pPr>
            <a:r>
              <a:rPr lang="uk-UA" altLang="ru-RU" sz="1800" dirty="0" smtClean="0">
                <a:solidFill>
                  <a:srgbClr val="CC0099"/>
                </a:solidFill>
              </a:rPr>
              <a:t>Відгадайте на кольорових папірцях </a:t>
            </a:r>
            <a:r>
              <a:rPr lang="uk-UA" altLang="ru-RU" sz="1800" dirty="0" err="1" smtClean="0">
                <a:solidFill>
                  <a:srgbClr val="CC0099"/>
                </a:solidFill>
              </a:rPr>
              <a:t>прислів</a:t>
            </a:r>
            <a:r>
              <a:rPr lang="en-US" altLang="ru-RU" sz="1800" dirty="0" smtClean="0">
                <a:solidFill>
                  <a:srgbClr val="CC0099"/>
                </a:solidFill>
              </a:rPr>
              <a:t>’</a:t>
            </a:r>
            <a:r>
              <a:rPr lang="uk-UA" altLang="ru-RU" sz="1800" dirty="0" smtClean="0">
                <a:solidFill>
                  <a:srgbClr val="CC0099"/>
                </a:solidFill>
              </a:rPr>
              <a:t>я про казку.</a:t>
            </a:r>
          </a:p>
          <a:p>
            <a:pPr>
              <a:buFont typeface="Wingdings" pitchFamily="2" charset="2"/>
              <a:buChar char="§"/>
            </a:pPr>
            <a:r>
              <a:rPr lang="uk-UA" altLang="ru-RU" sz="1800" dirty="0" smtClean="0">
                <a:solidFill>
                  <a:srgbClr val="CC0099"/>
                </a:solidFill>
              </a:rPr>
              <a:t>Як ви розумієте зміст гасла уроку?</a:t>
            </a:r>
          </a:p>
          <a:p>
            <a:pPr>
              <a:buFontTx/>
              <a:buNone/>
            </a:pPr>
            <a:r>
              <a:rPr lang="uk-UA" altLang="ru-RU" sz="1800" dirty="0" smtClean="0">
                <a:solidFill>
                  <a:srgbClr val="CC0099"/>
                </a:solidFill>
              </a:rPr>
              <a:t> </a:t>
            </a:r>
            <a:r>
              <a:rPr lang="uk-UA" altLang="ru-RU" sz="1800" i="1" dirty="0" smtClean="0">
                <a:solidFill>
                  <a:srgbClr val="00B050"/>
                </a:solidFill>
              </a:rPr>
              <a:t>І там, де звучить рідна мова, живе український народ. </a:t>
            </a:r>
            <a:r>
              <a:rPr lang="uk-UA" altLang="ru-RU" sz="1200" dirty="0" smtClean="0">
                <a:solidFill>
                  <a:srgbClr val="008000"/>
                </a:solidFill>
              </a:rPr>
              <a:t>В. Сосюра</a:t>
            </a:r>
            <a:r>
              <a:rPr lang="uk-UA" altLang="ru-RU" sz="1400" i="1" dirty="0" smtClean="0">
                <a:solidFill>
                  <a:srgbClr val="008000"/>
                </a:solidFill>
              </a:rPr>
              <a:t/>
            </a:r>
            <a:br>
              <a:rPr lang="uk-UA" altLang="ru-RU" sz="1400" i="1" dirty="0" smtClean="0">
                <a:solidFill>
                  <a:srgbClr val="008000"/>
                </a:solidFill>
              </a:rPr>
            </a:br>
            <a:r>
              <a:rPr lang="uk-UA" altLang="ru-RU" sz="1600" i="1" dirty="0" smtClean="0">
                <a:solidFill>
                  <a:srgbClr val="008000"/>
                </a:solidFill>
              </a:rPr>
              <a:t/>
            </a:r>
            <a:br>
              <a:rPr lang="uk-UA" altLang="ru-RU" sz="1600" i="1" dirty="0" smtClean="0">
                <a:solidFill>
                  <a:srgbClr val="008000"/>
                </a:solidFill>
              </a:rPr>
            </a:br>
            <a:endParaRPr lang="ru-RU" altLang="ru-RU" sz="1600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60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8229600" cy="1500188"/>
          </a:xfrm>
        </p:spPr>
        <p:txBody>
          <a:bodyPr/>
          <a:lstStyle/>
          <a:p>
            <a:r>
              <a:rPr lang="uk-UA" altLang="ru-RU" sz="1800" b="1" dirty="0" smtClean="0">
                <a:solidFill>
                  <a:srgbClr val="0066FF"/>
                </a:solidFill>
              </a:rPr>
              <a:t/>
            </a:r>
            <a:br>
              <a:rPr lang="uk-UA" altLang="ru-RU" sz="1800" b="1" dirty="0" smtClean="0">
                <a:solidFill>
                  <a:srgbClr val="0066FF"/>
                </a:solidFill>
              </a:rPr>
            </a:br>
            <a:r>
              <a:rPr lang="uk-UA" altLang="ru-RU" sz="2400" b="1" dirty="0" smtClean="0">
                <a:solidFill>
                  <a:srgbClr val="FF0000"/>
                </a:solidFill>
              </a:rPr>
              <a:t> </a:t>
            </a:r>
            <a:endParaRPr lang="ru-RU" altLang="ru-RU" sz="2400" b="1" dirty="0" smtClean="0">
              <a:solidFill>
                <a:srgbClr val="FF0000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60648"/>
            <a:ext cx="8229600" cy="6597352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r>
              <a:rPr lang="uk-UA" altLang="ru-RU" sz="2000" b="1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 показати </a:t>
            </a:r>
            <a:r>
              <a:rPr lang="uk-UA" altLang="ru-RU" sz="2000" b="1" u="sng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мотивацію</a:t>
            </a:r>
            <a:r>
              <a:rPr lang="uk-UA" altLang="ru-RU" sz="2000" b="1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перед виконанням будь-якого завдання.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endParaRPr lang="uk-UA" altLang="ru-RU" sz="1800" i="1" dirty="0" smtClean="0">
              <a:solidFill>
                <a:srgbClr val="CC0099"/>
              </a:solidFill>
            </a:endParaRPr>
          </a:p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r>
              <a:rPr lang="uk-UA" altLang="ru-RU" sz="1800" dirty="0" smtClean="0">
                <a:solidFill>
                  <a:srgbClr val="0000FF"/>
                </a:solidFill>
              </a:rPr>
              <a:t>                                     Форми роботи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r>
              <a:rPr lang="uk-UA" altLang="ru-RU" sz="1800" dirty="0" smtClean="0">
                <a:solidFill>
                  <a:srgbClr val="0000FF"/>
                </a:solidFill>
              </a:rPr>
              <a:t>   1. Прослуховування чи  інсценізація казки, обговорення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r>
              <a:rPr lang="uk-UA" altLang="ru-RU" sz="1800" dirty="0" smtClean="0">
                <a:solidFill>
                  <a:srgbClr val="0000FF"/>
                </a:solidFill>
              </a:rPr>
              <a:t>з метою </a:t>
            </a:r>
            <a:r>
              <a:rPr lang="uk-UA" altLang="ru-RU" sz="1800" b="1" i="1" u="sng" dirty="0" smtClean="0">
                <a:solidFill>
                  <a:srgbClr val="000099"/>
                </a:solidFill>
              </a:rPr>
              <a:t>хочу, можу, потрібно, 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r>
              <a:rPr lang="uk-UA" altLang="ru-RU" sz="1800" dirty="0" smtClean="0">
                <a:solidFill>
                  <a:srgbClr val="0066FF"/>
                </a:solidFill>
              </a:rPr>
              <a:t>колективне обговорення і прийняття рішення.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r>
              <a:rPr lang="uk-UA" altLang="ru-RU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uk-UA" altLang="ru-RU" sz="2400" i="1" u="sng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Тема. Мова і мовлення </a:t>
            </a:r>
            <a:r>
              <a:rPr lang="uk-UA" altLang="ru-RU" sz="24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підручником)</a:t>
            </a:r>
            <a:r>
              <a:rPr lang="uk-UA" altLang="ru-RU" sz="2400" i="1" u="sng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</a:p>
          <a:p>
            <a:pPr marL="609600" indent="-609600" eaLnBrk="1" hangingPunct="1">
              <a:lnSpc>
                <a:spcPct val="80000"/>
              </a:lnSpc>
              <a:buFontTx/>
              <a:buChar char="-"/>
              <a:defRPr/>
            </a:pPr>
            <a:r>
              <a:rPr lang="uk-UA" altLang="ru-RU" sz="24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 клас, 1 частина ). Чому Зайчику проміняв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r>
              <a:rPr lang="uk-UA" altLang="ru-RU" sz="24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свою іграшку на уміння говорити? </a:t>
            </a:r>
          </a:p>
          <a:p>
            <a:pPr marL="609600" indent="-609600" eaLnBrk="1" hangingPunct="1">
              <a:lnSpc>
                <a:spcPct val="80000"/>
              </a:lnSpc>
              <a:buFontTx/>
              <a:buChar char="-"/>
              <a:defRPr/>
            </a:pPr>
            <a:r>
              <a:rPr lang="uk-UA" altLang="ru-RU" sz="24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 почувало себе після цієї ситуації?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r>
              <a:rPr lang="uk-UA" altLang="ru-RU" sz="24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Виступіть в ролі Журавлика і поясніть зайчику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r>
              <a:rPr lang="uk-UA" altLang="ru-RU" sz="24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значення уміння говорити.</a:t>
            </a:r>
          </a:p>
          <a:p>
            <a:pPr eaLnBrk="1" hangingPunct="1">
              <a:lnSpc>
                <a:spcPct val="80000"/>
              </a:lnSpc>
              <a:buFontTx/>
              <a:buChar char="-"/>
              <a:defRPr/>
            </a:pPr>
            <a:r>
              <a:rPr lang="uk-UA" altLang="ru-RU" sz="24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Обговоріть в групах таке питання: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uk-UA" altLang="ru-RU" sz="24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яке було б життя людей, якби вони не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r>
              <a:rPr lang="uk-UA" altLang="ru-RU" sz="24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навчилися розмовляти?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r>
              <a:rPr lang="uk-UA" altLang="ru-RU" sz="24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Придумайте про це історію.</a:t>
            </a:r>
          </a:p>
          <a:p>
            <a:pPr marL="609600" indent="-609600" eaLnBrk="1" hangingPunct="1">
              <a:lnSpc>
                <a:spcPct val="80000"/>
              </a:lnSpc>
              <a:buFontTx/>
              <a:buChar char="-"/>
              <a:defRPr/>
            </a:pPr>
            <a:r>
              <a:rPr lang="uk-UA" altLang="ru-RU" sz="24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Допишіть твердження про мову.</a:t>
            </a:r>
            <a:endParaRPr lang="ru-RU" altLang="ru-RU" sz="2400" dirty="0" smtClean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2" name="Picture 4" descr="фффф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450" y="115888"/>
            <a:ext cx="1479550" cy="209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310" y="3429000"/>
            <a:ext cx="2286689" cy="322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041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DSC_338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0"/>
            <a:ext cx="7416800" cy="387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250825" y="4005263"/>
            <a:ext cx="8353623" cy="1892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altLang="ru-RU" sz="1800" b="1" dirty="0" smtClean="0">
                <a:solidFill>
                  <a:srgbClr val="FF0000"/>
                </a:solidFill>
              </a:rPr>
              <a:t>- Пригадайте</a:t>
            </a:r>
            <a:r>
              <a:rPr lang="uk-UA" altLang="ru-RU" sz="1800" b="1" dirty="0">
                <a:solidFill>
                  <a:srgbClr val="FF0000"/>
                </a:solidFill>
              </a:rPr>
              <a:t>, що ми вивчили на уроках читання про казку.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altLang="ru-RU" sz="1800" b="1" dirty="0">
                <a:solidFill>
                  <a:srgbClr val="FF0000"/>
                </a:solidFill>
              </a:rPr>
              <a:t> </a:t>
            </a:r>
            <a:r>
              <a:rPr lang="uk-UA" altLang="ru-RU" sz="1800" b="1" dirty="0" smtClean="0">
                <a:solidFill>
                  <a:srgbClr val="FF0000"/>
                </a:solidFill>
              </a:rPr>
              <a:t>- Що </a:t>
            </a:r>
            <a:r>
              <a:rPr lang="uk-UA" altLang="ru-RU" sz="1800" b="1" dirty="0">
                <a:solidFill>
                  <a:srgbClr val="FF0000"/>
                </a:solidFill>
              </a:rPr>
              <a:t>таке казка?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altLang="ru-RU" sz="1800" b="1" dirty="0" smtClean="0">
                <a:solidFill>
                  <a:srgbClr val="FF0000"/>
                </a:solidFill>
              </a:rPr>
              <a:t>- Чим </a:t>
            </a:r>
            <a:r>
              <a:rPr lang="uk-UA" altLang="ru-RU" sz="1800" b="1" dirty="0">
                <a:solidFill>
                  <a:srgbClr val="FF0000"/>
                </a:solidFill>
              </a:rPr>
              <a:t>особливі казки?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altLang="ru-RU" sz="1800" b="1" dirty="0" smtClean="0">
                <a:solidFill>
                  <a:srgbClr val="FF0000"/>
                </a:solidFill>
              </a:rPr>
              <a:t>- Як  </a:t>
            </a:r>
            <a:r>
              <a:rPr lang="uk-UA" altLang="ru-RU" sz="1800" b="1" dirty="0">
                <a:solidFill>
                  <a:srgbClr val="FF0000"/>
                </a:solidFill>
              </a:rPr>
              <a:t>саме казки допомагають вам вивчати українську мову? В чому саме полягає їх допомога?</a:t>
            </a:r>
            <a:endParaRPr lang="ru-RU" altLang="ru-RU" sz="1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79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uk-UA" altLang="ru-RU" sz="2400" b="1" u="sng" dirty="0" smtClean="0">
                <a:solidFill>
                  <a:srgbClr val="FF0000"/>
                </a:solidFill>
              </a:rPr>
              <a:t>ІІ. Актуалізація знань і фіксація утруднення в діяльності. (6 </a:t>
            </a:r>
            <a:r>
              <a:rPr lang="uk-UA" altLang="ru-RU" sz="2400" b="1" u="sng" dirty="0" err="1" smtClean="0">
                <a:solidFill>
                  <a:srgbClr val="FF0000"/>
                </a:solidFill>
              </a:rPr>
              <a:t>хв</a:t>
            </a:r>
            <a:r>
              <a:rPr lang="uk-UA" altLang="ru-RU" sz="2400" b="1" u="sng" dirty="0" smtClean="0">
                <a:solidFill>
                  <a:srgbClr val="FF0000"/>
                </a:solidFill>
              </a:rPr>
              <a:t>)</a:t>
            </a:r>
            <a:r>
              <a:rPr lang="uk-UA" altLang="ru-RU" sz="2400" u="sng" dirty="0" smtClean="0">
                <a:solidFill>
                  <a:srgbClr val="FF0000"/>
                </a:solidFill>
              </a:rPr>
              <a:t> </a:t>
            </a:r>
            <a:r>
              <a:rPr lang="uk-UA" altLang="ru-RU" sz="4000" u="sng" dirty="0" smtClean="0">
                <a:solidFill>
                  <a:srgbClr val="FF0000"/>
                </a:solidFill>
              </a:rPr>
              <a:t/>
            </a:r>
            <a:br>
              <a:rPr lang="uk-UA" altLang="ru-RU" sz="4000" u="sng" dirty="0" smtClean="0">
                <a:solidFill>
                  <a:srgbClr val="FF0000"/>
                </a:solidFill>
              </a:rPr>
            </a:br>
            <a:endParaRPr lang="ru-RU" altLang="ru-RU" sz="4000" b="1" u="sng" dirty="0" smtClean="0">
              <a:solidFill>
                <a:srgbClr val="FF0000"/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buFontTx/>
              <a:buNone/>
            </a:pPr>
            <a:r>
              <a:rPr lang="uk-UA" altLang="ru-RU" sz="1800" i="1" dirty="0" smtClean="0">
                <a:solidFill>
                  <a:srgbClr val="FF6600"/>
                </a:solidFill>
              </a:rPr>
              <a:t>      Мета. </a:t>
            </a:r>
            <a:r>
              <a:rPr lang="uk-UA" altLang="ru-RU" sz="1800" b="1" i="1" dirty="0" smtClean="0">
                <a:solidFill>
                  <a:srgbClr val="FF6600"/>
                </a:solidFill>
              </a:rPr>
              <a:t>Актуалізувати</a:t>
            </a:r>
            <a:r>
              <a:rPr lang="uk-UA" altLang="ru-RU" sz="1800" i="1" dirty="0" smtClean="0">
                <a:solidFill>
                  <a:srgbClr val="FF6600"/>
                </a:solidFill>
              </a:rPr>
              <a:t> (повторити)</a:t>
            </a:r>
            <a:r>
              <a:rPr lang="uk-UA" altLang="ru-RU" sz="1800" b="1" i="1" dirty="0" smtClean="0">
                <a:solidFill>
                  <a:srgbClr val="FF6600"/>
                </a:solidFill>
              </a:rPr>
              <a:t> </a:t>
            </a:r>
            <a:r>
              <a:rPr lang="uk-UA" altLang="ru-RU" sz="1800" i="1" dirty="0" smtClean="0">
                <a:solidFill>
                  <a:srgbClr val="FF6600"/>
                </a:solidFill>
              </a:rPr>
              <a:t>навчальний зміст, необхідний для сприйняття нового матеріалу.  </a:t>
            </a:r>
            <a:r>
              <a:rPr lang="uk-UA" altLang="ru-RU" sz="1800" b="1" i="1" dirty="0" smtClean="0">
                <a:solidFill>
                  <a:srgbClr val="FF6600"/>
                </a:solidFill>
              </a:rPr>
              <a:t>Зафіксувати </a:t>
            </a:r>
            <a:r>
              <a:rPr lang="uk-UA" altLang="ru-RU" sz="1800" i="1" dirty="0" smtClean="0">
                <a:solidFill>
                  <a:srgbClr val="FF6600"/>
                </a:solidFill>
              </a:rPr>
              <a:t>ситуацію, яка показує недостатність наявних знань </a:t>
            </a:r>
            <a:r>
              <a:rPr lang="uk-UA" altLang="ru-RU" sz="1400" i="1" dirty="0" smtClean="0">
                <a:solidFill>
                  <a:srgbClr val="FF6600"/>
                </a:solidFill>
              </a:rPr>
              <a:t>(учні самі повинні  їх побачити, відчути).</a:t>
            </a:r>
          </a:p>
          <a:p>
            <a:pPr>
              <a:buFontTx/>
              <a:buNone/>
            </a:pPr>
            <a:r>
              <a:rPr lang="uk-UA" altLang="ru-RU" sz="1800" dirty="0" smtClean="0">
                <a:solidFill>
                  <a:srgbClr val="FF0000"/>
                </a:solidFill>
              </a:rPr>
              <a:t> </a:t>
            </a:r>
            <a:r>
              <a:rPr lang="uk-UA" altLang="ru-RU" sz="1800" dirty="0" smtClean="0">
                <a:solidFill>
                  <a:srgbClr val="008000"/>
                </a:solidFill>
              </a:rPr>
              <a:t>Цілі:    </a:t>
            </a:r>
            <a:r>
              <a:rPr lang="uk-UA" altLang="ru-RU" sz="1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1)дидактичні: актуалізувати знання про...;</a:t>
            </a:r>
            <a:endParaRPr lang="ru-RU" altLang="ru-RU" sz="1800" dirty="0" smtClean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uk-UA" altLang="ru-RU" sz="1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2)психологічні: створити ситуацію утруднення під час виконання завдання.</a:t>
            </a:r>
          </a:p>
          <a:p>
            <a:pPr marL="0" lvl="0" indent="0" algn="just">
              <a:buNone/>
            </a:pPr>
            <a:r>
              <a:rPr lang="ru-RU" sz="26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600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6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етапі</a:t>
            </a:r>
            <a:r>
              <a:rPr lang="ru-RU" sz="26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відбуваються</a:t>
            </a:r>
            <a:r>
              <a:rPr lang="ru-RU" sz="26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підготовка</a:t>
            </a:r>
            <a:r>
              <a:rPr lang="ru-RU" sz="26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600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мотивація</a:t>
            </a:r>
            <a:r>
              <a:rPr lang="ru-RU" sz="26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26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600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належного</a:t>
            </a:r>
            <a:r>
              <a:rPr lang="ru-RU" sz="26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самостійного</a:t>
            </a:r>
            <a:r>
              <a:rPr lang="ru-RU" sz="26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6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пробної</a:t>
            </a:r>
            <a:r>
              <a:rPr lang="ru-RU" sz="26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навчальної</a:t>
            </a:r>
            <a:r>
              <a:rPr lang="ru-RU" sz="26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6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6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вчинення</a:t>
            </a:r>
            <a:r>
              <a:rPr lang="ru-RU" sz="26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фіксація</a:t>
            </a:r>
            <a:r>
              <a:rPr lang="ru-RU" sz="26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індивідуальних</a:t>
            </a:r>
            <a:r>
              <a:rPr lang="ru-RU" sz="26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труднощів</a:t>
            </a:r>
            <a:r>
              <a:rPr lang="ru-RU" sz="26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600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Відбір</a:t>
            </a:r>
            <a:r>
              <a:rPr lang="ru-RU" sz="26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навчального</a:t>
            </a:r>
            <a:r>
              <a:rPr lang="ru-RU" sz="26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змісту</a:t>
            </a:r>
            <a:r>
              <a:rPr lang="ru-RU" sz="26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600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актуалізації</a:t>
            </a:r>
            <a:r>
              <a:rPr lang="ru-RU" sz="26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повинен </a:t>
            </a:r>
            <a:r>
              <a:rPr lang="ru-RU" sz="2600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забезпечувати</a:t>
            </a:r>
            <a:r>
              <a:rPr lang="ru-RU" sz="26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повноту</a:t>
            </a:r>
            <a:r>
              <a:rPr lang="ru-RU" sz="26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тих </a:t>
            </a:r>
            <a:r>
              <a:rPr lang="ru-RU" sz="2600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способів</a:t>
            </a:r>
            <a:r>
              <a:rPr lang="ru-RU" sz="26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26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6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26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6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600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побудови</a:t>
            </a:r>
            <a:r>
              <a:rPr lang="ru-RU" sz="26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нового </a:t>
            </a:r>
            <a:r>
              <a:rPr lang="ru-RU" sz="2600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ru-RU" sz="26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marL="0" lvl="0" indent="0" algn="just">
              <a:buNone/>
            </a:pPr>
            <a:r>
              <a:rPr lang="ru-RU" sz="26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Виконуючи</a:t>
            </a:r>
            <a:r>
              <a:rPr lang="ru-RU" sz="26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пробні</a:t>
            </a:r>
            <a:r>
              <a:rPr lang="ru-RU" sz="2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навчальні</a:t>
            </a:r>
            <a:r>
              <a:rPr lang="ru-RU" sz="2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2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</a:t>
            </a:r>
            <a:r>
              <a:rPr lang="ru-RU" sz="2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звикають</a:t>
            </a:r>
            <a:r>
              <a:rPr lang="ru-RU" sz="2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того, </a:t>
            </a:r>
            <a:r>
              <a:rPr lang="ru-RU" sz="2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помилка</a:t>
            </a:r>
            <a:r>
              <a:rPr lang="ru-RU" sz="2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навчанні</a:t>
            </a:r>
            <a:r>
              <a:rPr lang="ru-RU" sz="2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не «</a:t>
            </a:r>
            <a:r>
              <a:rPr lang="ru-RU" sz="2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криміналом</a:t>
            </a:r>
            <a:r>
              <a:rPr lang="ru-RU" sz="2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а </a:t>
            </a:r>
            <a:r>
              <a:rPr lang="ru-RU" sz="2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приводом </a:t>
            </a:r>
            <a:r>
              <a:rPr lang="ru-RU" sz="2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подумати</a:t>
            </a:r>
            <a:r>
              <a:rPr lang="ru-RU" sz="2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виходить</a:t>
            </a:r>
            <a:r>
              <a:rPr lang="ru-RU" sz="2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2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виправити</a:t>
            </a:r>
            <a:r>
              <a:rPr lang="ru-RU" sz="2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свою </a:t>
            </a:r>
            <a:r>
              <a:rPr lang="ru-RU" sz="2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помилку</a:t>
            </a:r>
            <a:r>
              <a:rPr lang="ru-RU" sz="2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Tx/>
              <a:buNone/>
            </a:pPr>
            <a:endParaRPr lang="ru-RU" altLang="ru-RU" sz="1800" dirty="0" smtClean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uk-UA" altLang="ru-RU" sz="1800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Можливі прийоми:  </a:t>
            </a:r>
          </a:p>
          <a:p>
            <a:pPr>
              <a:buFontTx/>
              <a:buNone/>
            </a:pPr>
            <a:r>
              <a:rPr lang="uk-UA" alt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1.Виконання учнями завдань, подібних до домашніх</a:t>
            </a:r>
            <a:endParaRPr lang="ru-RU" alt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uk-UA" alt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2.Постановка додаткових запитань</a:t>
            </a:r>
            <a:endParaRPr lang="ru-RU" alt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uk-UA" alt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3.Перевірка д/з за допомогою “еталону”</a:t>
            </a:r>
            <a:endParaRPr lang="ru-RU" alt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uk-UA" alt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4.Відповідь “ланцюжком”</a:t>
            </a:r>
            <a:br>
              <a:rPr lang="uk-UA" alt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alt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5.Різнорівневі самостійні роботи</a:t>
            </a:r>
            <a:endParaRPr lang="ru-RU" alt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uk-UA" alt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uk-UA" alt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Ключове питання (завдання)</a:t>
            </a:r>
            <a:endParaRPr lang="ru-RU" alt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uk-UA" altLang="ru-RU" sz="1800" dirty="0" smtClean="0">
                <a:solidFill>
                  <a:srgbClr val="FF0000"/>
                </a:solidFill>
              </a:rPr>
              <a:t> </a:t>
            </a:r>
            <a:r>
              <a:rPr lang="uk-UA" altLang="ru-RU" sz="1800" dirty="0" smtClean="0">
                <a:solidFill>
                  <a:srgbClr val="008000"/>
                </a:solidFill>
              </a:rPr>
              <a:t>Тема. Частини мови </a:t>
            </a:r>
            <a:endParaRPr lang="uk-UA" altLang="ru-RU" sz="1600" dirty="0" smtClean="0">
              <a:solidFill>
                <a:srgbClr val="008000"/>
              </a:solidFill>
            </a:endParaRPr>
          </a:p>
          <a:p>
            <a:pPr eaLnBrk="1" hangingPunct="1"/>
            <a:r>
              <a:rPr lang="uk-UA" altLang="ru-RU" sz="1800" dirty="0" smtClean="0">
                <a:solidFill>
                  <a:srgbClr val="339933"/>
                </a:solidFill>
              </a:rPr>
              <a:t>(2 клас, 3 частина) Визначте </a:t>
            </a:r>
          </a:p>
          <a:p>
            <a:pPr eaLnBrk="1" hangingPunct="1">
              <a:buFontTx/>
              <a:buNone/>
            </a:pPr>
            <a:r>
              <a:rPr lang="uk-UA" altLang="ru-RU" sz="1800" dirty="0" smtClean="0">
                <a:solidFill>
                  <a:srgbClr val="339933"/>
                </a:solidFill>
              </a:rPr>
              <a:t>значення слів: </a:t>
            </a:r>
            <a:r>
              <a:rPr lang="uk-UA" altLang="ru-RU" sz="1800" i="1" dirty="0" smtClean="0">
                <a:solidFill>
                  <a:srgbClr val="339933"/>
                </a:solidFill>
              </a:rPr>
              <a:t>бджілка, поле, прокинулась,</a:t>
            </a:r>
          </a:p>
          <a:p>
            <a:pPr eaLnBrk="1" hangingPunct="1">
              <a:buFontTx/>
              <a:buNone/>
            </a:pPr>
            <a:r>
              <a:rPr lang="uk-UA" altLang="ru-RU" sz="1800" i="1" dirty="0" smtClean="0">
                <a:solidFill>
                  <a:srgbClr val="339933"/>
                </a:solidFill>
              </a:rPr>
              <a:t> полетіла, працелюбна, маленька,  під, у.</a:t>
            </a:r>
          </a:p>
          <a:p>
            <a:pPr eaLnBrk="1" hangingPunct="1"/>
            <a:r>
              <a:rPr lang="uk-UA" altLang="ru-RU" sz="1800" dirty="0" smtClean="0">
                <a:solidFill>
                  <a:srgbClr val="339933"/>
                </a:solidFill>
              </a:rPr>
              <a:t>Поділіть слова на групи, які однакові</a:t>
            </a:r>
          </a:p>
          <a:p>
            <a:pPr eaLnBrk="1" hangingPunct="1">
              <a:buFontTx/>
              <a:buNone/>
            </a:pPr>
            <a:r>
              <a:rPr lang="uk-UA" altLang="ru-RU" sz="1800" dirty="0" smtClean="0">
                <a:solidFill>
                  <a:srgbClr val="339933"/>
                </a:solidFill>
              </a:rPr>
              <a:t> за значенням.</a:t>
            </a:r>
          </a:p>
          <a:p>
            <a:pPr eaLnBrk="1" hangingPunct="1"/>
            <a:endParaRPr lang="uk-UA" altLang="ru-RU" sz="1800" dirty="0" smtClean="0">
              <a:solidFill>
                <a:srgbClr val="339933"/>
              </a:solidFill>
            </a:endParaRPr>
          </a:p>
          <a:p>
            <a:pPr eaLnBrk="1" hangingPunct="1"/>
            <a:endParaRPr lang="uk-UA" altLang="ru-RU" sz="1800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271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alt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ІІІ. Виявлення місця та </a:t>
            </a:r>
            <a:r>
              <a:rPr lang="uk-UA" alt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причин утруднення і постановка навчальної задачі (3 </a:t>
            </a:r>
            <a:r>
              <a:rPr lang="uk-UA" alt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хв</a:t>
            </a:r>
            <a:r>
              <a:rPr lang="uk-UA" alt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altLang="ru-RU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08720"/>
            <a:ext cx="8229600" cy="51740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Мета: 1)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відновити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виконані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операції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зафіксувати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(вербально і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знаково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виникло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утруднення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2)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співвіднести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використовуваним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способом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на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зафіксувати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зовнішній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промові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причину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утруднення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конкретні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вміння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здібності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бракує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розв’язання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вихідної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задачі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завдань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типу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взагалі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uk-UA" alt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Цілі</a:t>
            </a:r>
            <a:r>
              <a:rPr lang="uk-UA" alt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uk-UA" alt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uk-UA" alt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дидактичні</a:t>
            </a:r>
            <a:r>
              <a:rPr lang="uk-UA" alt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 виявити і </a:t>
            </a:r>
            <a:r>
              <a:rPr lang="uk-UA" alt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зафіксувати причину утруднення</a:t>
            </a:r>
            <a:r>
              <a:rPr lang="uk-UA" alt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; сформулювати задачі й тему </a:t>
            </a:r>
            <a:r>
              <a:rPr lang="uk-UA" alt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уроку; </a:t>
            </a:r>
            <a:r>
              <a:rPr lang="uk-UA" alt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2)психологічні:</a:t>
            </a:r>
            <a:r>
              <a:rPr lang="ru-RU" alt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створення </a:t>
            </a:r>
            <a:r>
              <a:rPr lang="uk-UA" alt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умов для аналізу учнями повноти своїх </a:t>
            </a:r>
            <a:r>
              <a:rPr lang="uk-UA" alt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знань.</a:t>
            </a:r>
            <a:endParaRPr lang="ru-RU" altLang="ru-RU" sz="1600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spcBef>
                <a:spcPct val="0"/>
              </a:spcBef>
              <a:buNone/>
            </a:pPr>
            <a:r>
              <a:rPr lang="uk-UA" alt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Форми </a:t>
            </a:r>
            <a:r>
              <a:rPr lang="uk-UA" alt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роботи: </a:t>
            </a:r>
            <a:r>
              <a:rPr lang="uk-UA" alt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Аналіз завдання та визначення </a:t>
            </a:r>
            <a:r>
              <a:rPr lang="uk-UA" alt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проблеми</a:t>
            </a:r>
            <a:endParaRPr lang="ru-RU" altLang="ru-RU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spcBef>
                <a:spcPct val="0"/>
              </a:spcBef>
              <a:buNone/>
            </a:pPr>
            <a:r>
              <a:rPr lang="uk-UA" alt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Формулювання теми уроку</a:t>
            </a:r>
            <a:endParaRPr lang="ru-RU" altLang="ru-RU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учням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відновити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хід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міркувань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труднощів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поставити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запитання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 algn="just">
              <a:buNone/>
            </a:pP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Яке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виконували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способом? 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зробили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Де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виникло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утруднення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Чому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тут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виникло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утруднення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Чим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відрізняється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попередніх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підсумку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етапі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зрозуміти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чого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не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знають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вистачає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(Ми не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змогли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тому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знаємо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як …..)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65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altLang="ru-RU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en-US" altLang="ru-RU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3200" b="1" dirty="0" smtClean="0">
                <a:solidFill>
                  <a:srgbClr val="FF0000"/>
                </a:solidFill>
              </a:rPr>
              <a:t>. </a:t>
            </a:r>
            <a:r>
              <a:rPr lang="ru-RU" sz="3200" b="1" dirty="0" err="1" smtClean="0">
                <a:solidFill>
                  <a:srgbClr val="FF0000"/>
                </a:solidFill>
              </a:rPr>
              <a:t>Побудова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</a:rPr>
              <a:t>проєкту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</a:rPr>
              <a:t>виходу</a:t>
            </a:r>
            <a:r>
              <a:rPr lang="ru-RU" sz="3200" b="1" dirty="0" smtClean="0">
                <a:solidFill>
                  <a:srgbClr val="FF0000"/>
                </a:solidFill>
              </a:rPr>
              <a:t> з </a:t>
            </a:r>
            <a:r>
              <a:rPr lang="ru-RU" sz="3200" b="1" dirty="0" err="1" smtClean="0">
                <a:solidFill>
                  <a:srgbClr val="FF0000"/>
                </a:solidFill>
              </a:rPr>
              <a:t>утруднення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dirty="0" smtClean="0">
                <a:solidFill>
                  <a:srgbClr val="FF0000"/>
                </a:solidFill>
              </a:rPr>
              <a:t>(мета і тема, </a:t>
            </a:r>
            <a:r>
              <a:rPr lang="ru-RU" sz="3200" dirty="0" err="1" smtClean="0">
                <a:solidFill>
                  <a:srgbClr val="FF0000"/>
                </a:solidFill>
              </a:rPr>
              <a:t>спосіб</a:t>
            </a:r>
            <a:r>
              <a:rPr lang="ru-RU" sz="3200" dirty="0" smtClean="0">
                <a:solidFill>
                  <a:srgbClr val="FF0000"/>
                </a:solidFill>
              </a:rPr>
              <a:t>, план, </a:t>
            </a:r>
            <a:r>
              <a:rPr lang="ru-RU" sz="3200" dirty="0" err="1" smtClean="0">
                <a:solidFill>
                  <a:srgbClr val="FF0000"/>
                </a:solidFill>
              </a:rPr>
              <a:t>засіб</a:t>
            </a:r>
            <a:r>
              <a:rPr lang="ru-RU" sz="3200" dirty="0" smtClean="0">
                <a:solidFill>
                  <a:srgbClr val="FF0000"/>
                </a:solidFill>
              </a:rPr>
              <a:t>) 5 </a:t>
            </a:r>
            <a:r>
              <a:rPr lang="ru-RU" sz="3200" dirty="0" err="1" smtClean="0">
                <a:solidFill>
                  <a:srgbClr val="FF0000"/>
                </a:solidFill>
              </a:rPr>
              <a:t>хв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9251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Мета: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побудувати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виходу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утруднення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етапі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комунікативній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формі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обмірковують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майбутніх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навчальних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ставлять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мету (метою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усунення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труднощів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виникли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узгоджують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тему уроку,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вибирають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доповнення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уточнення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будують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план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мети й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Цим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процесом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керує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 перших порах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допоміжний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діалог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spcBef>
                <a:spcPct val="0"/>
              </a:spcBef>
              <a:buNone/>
            </a:pPr>
            <a:r>
              <a:rPr lang="uk-UA" altLang="ru-RU" sz="20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Цілі: </a:t>
            </a:r>
            <a:r>
              <a:rPr lang="uk-UA" altLang="ru-RU" sz="20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1)дидактичні: </a:t>
            </a:r>
            <a:r>
              <a:rPr lang="uk-UA" alt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підібрати варіант виходу з утруднення  </a:t>
            </a:r>
            <a:r>
              <a:rPr lang="uk-UA" altLang="ru-RU" sz="20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(будувати еталон, прочитати або вивести правило, алгоритм</a:t>
            </a:r>
            <a:r>
              <a:rPr lang="uk-UA" altLang="ru-RU" sz="200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);</a:t>
            </a:r>
            <a:r>
              <a:rPr lang="ru-RU" alt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00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2)психологічні</a:t>
            </a:r>
            <a:r>
              <a:rPr lang="uk-UA" altLang="ru-RU" sz="20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uk-UA" alt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активізувати розумову</a:t>
            </a:r>
            <a:r>
              <a:rPr lang="uk-UA" altLang="ru-RU" sz="20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діяльність учнів</a:t>
            </a:r>
            <a:r>
              <a:rPr lang="uk-UA" altLang="ru-RU" sz="200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alt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spcBef>
                <a:spcPct val="0"/>
              </a:spcBef>
              <a:buNone/>
            </a:pPr>
            <a:r>
              <a:rPr lang="uk-UA" altLang="ru-RU" sz="20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Можливі прийоми: </a:t>
            </a:r>
            <a:r>
              <a:rPr lang="uk-UA" altLang="ru-RU" sz="2000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Висунення гіпотез – </a:t>
            </a:r>
            <a:r>
              <a:rPr lang="uk-UA" altLang="ru-RU" sz="20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мозковий штурм, </a:t>
            </a:r>
            <a:r>
              <a:rPr lang="uk-UA" altLang="ru-RU" sz="2000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групова робота</a:t>
            </a:r>
            <a:endParaRPr lang="ru-RU" altLang="ru-RU" sz="2000" dirty="0">
              <a:solidFill>
                <a:srgbClr val="FF66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spcBef>
                <a:spcPct val="0"/>
              </a:spcBef>
              <a:buNone/>
            </a:pPr>
            <a:r>
              <a:rPr lang="uk-UA" altLang="ru-RU" sz="2000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- Пошук можливих варіантів </a:t>
            </a:r>
            <a:r>
              <a:rPr lang="uk-UA" altLang="ru-RU" sz="2000" dirty="0" smtClean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рішення. </a:t>
            </a:r>
            <a:endParaRPr lang="ru-RU" altLang="ru-RU" sz="2000" dirty="0">
              <a:solidFill>
                <a:srgbClr val="FF66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spcBef>
                <a:spcPct val="0"/>
              </a:spcBef>
              <a:buNone/>
            </a:pPr>
            <a:r>
              <a:rPr lang="uk-UA" altLang="ru-RU" sz="2000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- Добір матеріалу – робота з літературою, опитування, експеримент, </a:t>
            </a:r>
            <a:r>
              <a:rPr lang="uk-UA" altLang="ru-RU" sz="2000" dirty="0" smtClean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дослідження.</a:t>
            </a:r>
            <a:endParaRPr lang="ru-RU" altLang="ru-RU" sz="2000" dirty="0">
              <a:solidFill>
                <a:srgbClr val="FF66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spcBef>
                <a:spcPct val="0"/>
              </a:spcBef>
              <a:buNone/>
            </a:pPr>
            <a:r>
              <a:rPr lang="uk-UA" altLang="ru-RU" sz="2000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- Узагальнення отриманих </a:t>
            </a:r>
            <a:r>
              <a:rPr lang="uk-UA" altLang="ru-RU" sz="2000" dirty="0" smtClean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даних.</a:t>
            </a:r>
            <a:endParaRPr lang="ru-RU" altLang="ru-RU" sz="2000" dirty="0">
              <a:solidFill>
                <a:srgbClr val="FF66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spcBef>
                <a:spcPct val="0"/>
              </a:spcBef>
              <a:buNone/>
            </a:pPr>
            <a:r>
              <a:rPr lang="uk-UA" altLang="ru-RU" sz="2000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- Формування висновків (алгоритму рішення завдання, рішення проблеми тощо</a:t>
            </a:r>
            <a:r>
              <a:rPr lang="uk-UA" altLang="ru-RU" sz="2000" dirty="0" smtClean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ru-RU" altLang="ru-RU" sz="2000" dirty="0">
              <a:solidFill>
                <a:srgbClr val="FF66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80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229600" cy="5678091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1800" dirty="0">
                <a:solidFill>
                  <a:prstClr val="black"/>
                </a:solidFill>
              </a:rPr>
              <a:t>— </a:t>
            </a:r>
            <a:r>
              <a:rPr lang="ru-RU" sz="1800" dirty="0">
                <a:solidFill>
                  <a:srgbClr val="0070C0"/>
                </a:solidFill>
              </a:rPr>
              <a:t>Яку мету нам треба </a:t>
            </a:r>
            <a:r>
              <a:rPr lang="ru-RU" sz="1800" dirty="0" err="1">
                <a:solidFill>
                  <a:srgbClr val="0070C0"/>
                </a:solidFill>
              </a:rPr>
              <a:t>поставити</a:t>
            </a:r>
            <a:r>
              <a:rPr lang="ru-RU" sz="1800" dirty="0">
                <a:solidFill>
                  <a:srgbClr val="0070C0"/>
                </a:solidFill>
              </a:rPr>
              <a:t>?</a:t>
            </a:r>
          </a:p>
          <a:p>
            <a:pPr marL="0" lvl="0" indent="0">
              <a:buNone/>
            </a:pPr>
            <a:r>
              <a:rPr lang="ru-RU" sz="1800" dirty="0">
                <a:solidFill>
                  <a:srgbClr val="0070C0"/>
                </a:solidFill>
              </a:rPr>
              <a:t> — Як </a:t>
            </a:r>
            <a:r>
              <a:rPr lang="ru-RU" sz="1800" dirty="0" err="1">
                <a:solidFill>
                  <a:srgbClr val="0070C0"/>
                </a:solidFill>
              </a:rPr>
              <a:t>би</a:t>
            </a:r>
            <a:r>
              <a:rPr lang="ru-RU" sz="1800" dirty="0">
                <a:solidFill>
                  <a:srgbClr val="0070C0"/>
                </a:solidFill>
              </a:rPr>
              <a:t> </a:t>
            </a:r>
            <a:r>
              <a:rPr lang="ru-RU" sz="1800" dirty="0" err="1">
                <a:solidFill>
                  <a:srgbClr val="0070C0"/>
                </a:solidFill>
              </a:rPr>
              <a:t>ви</a:t>
            </a:r>
            <a:r>
              <a:rPr lang="ru-RU" sz="1800" dirty="0">
                <a:solidFill>
                  <a:srgbClr val="0070C0"/>
                </a:solidFill>
              </a:rPr>
              <a:t> </a:t>
            </a:r>
            <a:r>
              <a:rPr lang="ru-RU" sz="1800" dirty="0" err="1">
                <a:solidFill>
                  <a:srgbClr val="0070C0"/>
                </a:solidFill>
              </a:rPr>
              <a:t>запропонували</a:t>
            </a:r>
            <a:r>
              <a:rPr lang="ru-RU" sz="1800" dirty="0">
                <a:solidFill>
                  <a:srgbClr val="0070C0"/>
                </a:solidFill>
              </a:rPr>
              <a:t> </a:t>
            </a:r>
            <a:r>
              <a:rPr lang="ru-RU" sz="1800" dirty="0" err="1">
                <a:solidFill>
                  <a:srgbClr val="0070C0"/>
                </a:solidFill>
              </a:rPr>
              <a:t>сформулювати</a:t>
            </a:r>
            <a:r>
              <a:rPr lang="ru-RU" sz="1800" dirty="0">
                <a:solidFill>
                  <a:srgbClr val="0070C0"/>
                </a:solidFill>
              </a:rPr>
              <a:t> тему уроку? </a:t>
            </a:r>
          </a:p>
          <a:p>
            <a:pPr marL="0" lvl="0" indent="0">
              <a:buNone/>
            </a:pPr>
            <a:r>
              <a:rPr lang="ru-RU" sz="1800" dirty="0">
                <a:solidFill>
                  <a:srgbClr val="0070C0"/>
                </a:solidFill>
              </a:rPr>
              <a:t>Тема, </a:t>
            </a:r>
            <a:r>
              <a:rPr lang="ru-RU" sz="1800" dirty="0" err="1">
                <a:solidFill>
                  <a:srgbClr val="0070C0"/>
                </a:solidFill>
              </a:rPr>
              <a:t>запропонована</a:t>
            </a:r>
            <a:r>
              <a:rPr lang="ru-RU" sz="1800" dirty="0">
                <a:solidFill>
                  <a:srgbClr val="0070C0"/>
                </a:solidFill>
              </a:rPr>
              <a:t> </a:t>
            </a:r>
            <a:r>
              <a:rPr lang="ru-RU" sz="1800" dirty="0" err="1">
                <a:solidFill>
                  <a:srgbClr val="0070C0"/>
                </a:solidFill>
              </a:rPr>
              <a:t>дітьми</a:t>
            </a:r>
            <a:r>
              <a:rPr lang="ru-RU" sz="1800" dirty="0">
                <a:solidFill>
                  <a:srgbClr val="0070C0"/>
                </a:solidFill>
              </a:rPr>
              <a:t>, </a:t>
            </a:r>
            <a:r>
              <a:rPr lang="ru-RU" sz="1800" dirty="0" err="1">
                <a:solidFill>
                  <a:srgbClr val="0070C0"/>
                </a:solidFill>
              </a:rPr>
              <a:t>може</a:t>
            </a:r>
            <a:r>
              <a:rPr lang="ru-RU" sz="1800" dirty="0">
                <a:solidFill>
                  <a:srgbClr val="0070C0"/>
                </a:solidFill>
              </a:rPr>
              <a:t> не </a:t>
            </a:r>
            <a:r>
              <a:rPr lang="ru-RU" sz="1800" dirty="0" err="1">
                <a:solidFill>
                  <a:srgbClr val="0070C0"/>
                </a:solidFill>
              </a:rPr>
              <a:t>збігатися</a:t>
            </a:r>
            <a:r>
              <a:rPr lang="ru-RU" sz="1800" dirty="0">
                <a:solidFill>
                  <a:srgbClr val="0070C0"/>
                </a:solidFill>
              </a:rPr>
              <a:t> </a:t>
            </a:r>
            <a:r>
              <a:rPr lang="ru-RU" sz="1800" dirty="0" err="1">
                <a:solidFill>
                  <a:srgbClr val="0070C0"/>
                </a:solidFill>
              </a:rPr>
              <a:t>із</a:t>
            </a:r>
            <a:r>
              <a:rPr lang="ru-RU" sz="1800" dirty="0">
                <a:solidFill>
                  <a:srgbClr val="0070C0"/>
                </a:solidFill>
              </a:rPr>
              <a:t> </a:t>
            </a:r>
            <a:r>
              <a:rPr lang="ru-RU" sz="1800" dirty="0" err="1">
                <a:solidFill>
                  <a:srgbClr val="0070C0"/>
                </a:solidFill>
              </a:rPr>
              <a:t>запланованою</a:t>
            </a:r>
            <a:r>
              <a:rPr lang="ru-RU" sz="1800" dirty="0">
                <a:solidFill>
                  <a:srgbClr val="0070C0"/>
                </a:solidFill>
              </a:rPr>
              <a:t>. </a:t>
            </a:r>
            <a:r>
              <a:rPr lang="ru-RU" sz="1800" dirty="0" err="1">
                <a:solidFill>
                  <a:srgbClr val="0070C0"/>
                </a:solidFill>
              </a:rPr>
              <a:t>Тоді</a:t>
            </a:r>
            <a:r>
              <a:rPr lang="ru-RU" sz="1800" dirty="0">
                <a:solidFill>
                  <a:srgbClr val="0070C0"/>
                </a:solidFill>
              </a:rPr>
              <a:t> </a:t>
            </a:r>
            <a:r>
              <a:rPr lang="ru-RU" sz="1800" dirty="0" err="1">
                <a:solidFill>
                  <a:srgbClr val="0070C0"/>
                </a:solidFill>
              </a:rPr>
              <a:t>вчитель</a:t>
            </a:r>
            <a:r>
              <a:rPr lang="ru-RU" sz="1800" dirty="0">
                <a:solidFill>
                  <a:srgbClr val="0070C0"/>
                </a:solidFill>
              </a:rPr>
              <a:t>, показавши </a:t>
            </a:r>
            <a:r>
              <a:rPr lang="ru-RU" sz="1800" dirty="0" err="1">
                <a:solidFill>
                  <a:srgbClr val="0070C0"/>
                </a:solidFill>
              </a:rPr>
              <a:t>учням</a:t>
            </a:r>
            <a:r>
              <a:rPr lang="ru-RU" sz="1800" dirty="0">
                <a:solidFill>
                  <a:srgbClr val="0070C0"/>
                </a:solidFill>
              </a:rPr>
              <a:t> заготовлений ним </a:t>
            </a:r>
            <a:r>
              <a:rPr lang="ru-RU" sz="1800" dirty="0" err="1">
                <a:solidFill>
                  <a:srgbClr val="0070C0"/>
                </a:solidFill>
              </a:rPr>
              <a:t>варіант</a:t>
            </a:r>
            <a:r>
              <a:rPr lang="ru-RU" sz="1800" dirty="0">
                <a:solidFill>
                  <a:srgbClr val="0070C0"/>
                </a:solidFill>
              </a:rPr>
              <a:t>, повинен </a:t>
            </a:r>
            <a:r>
              <a:rPr lang="ru-RU" sz="1800" dirty="0" err="1">
                <a:solidFill>
                  <a:srgbClr val="0070C0"/>
                </a:solidFill>
              </a:rPr>
              <a:t>узгодити</a:t>
            </a:r>
            <a:r>
              <a:rPr lang="ru-RU" sz="1800" dirty="0">
                <a:solidFill>
                  <a:srgbClr val="0070C0"/>
                </a:solidFill>
              </a:rPr>
              <a:t> з ними </a:t>
            </a:r>
            <a:r>
              <a:rPr lang="ru-RU" sz="1800" dirty="0" err="1">
                <a:solidFill>
                  <a:srgbClr val="0070C0"/>
                </a:solidFill>
              </a:rPr>
              <a:t>формулювання</a:t>
            </a:r>
            <a:r>
              <a:rPr lang="ru-RU" sz="1800" dirty="0">
                <a:solidFill>
                  <a:srgbClr val="0070C0"/>
                </a:solidFill>
              </a:rPr>
              <a:t> теми. </a:t>
            </a:r>
            <a:r>
              <a:rPr lang="ru-RU" sz="1800" dirty="0" err="1">
                <a:solidFill>
                  <a:srgbClr val="0070C0"/>
                </a:solidFill>
              </a:rPr>
              <a:t>Можливо</a:t>
            </a:r>
            <a:r>
              <a:rPr lang="ru-RU" sz="1800" dirty="0">
                <a:solidFill>
                  <a:srgbClr val="0070C0"/>
                </a:solidFill>
              </a:rPr>
              <a:t>, буде </a:t>
            </a:r>
            <a:r>
              <a:rPr lang="ru-RU" sz="1800" dirty="0" err="1">
                <a:solidFill>
                  <a:srgbClr val="0070C0"/>
                </a:solidFill>
              </a:rPr>
              <a:t>прийнято</a:t>
            </a:r>
            <a:r>
              <a:rPr lang="ru-RU" sz="1800" dirty="0">
                <a:solidFill>
                  <a:srgbClr val="0070C0"/>
                </a:solidFill>
              </a:rPr>
              <a:t> </a:t>
            </a:r>
            <a:r>
              <a:rPr lang="ru-RU" sz="1800" dirty="0" err="1">
                <a:solidFill>
                  <a:srgbClr val="0070C0"/>
                </a:solidFill>
              </a:rPr>
              <a:t>формулювання</a:t>
            </a:r>
            <a:r>
              <a:rPr lang="ru-RU" sz="1800" dirty="0">
                <a:solidFill>
                  <a:srgbClr val="0070C0"/>
                </a:solidFill>
              </a:rPr>
              <a:t> </a:t>
            </a:r>
            <a:r>
              <a:rPr lang="ru-RU" sz="1800" dirty="0" err="1">
                <a:solidFill>
                  <a:srgbClr val="0070C0"/>
                </a:solidFill>
              </a:rPr>
              <a:t>дітей</a:t>
            </a:r>
            <a:r>
              <a:rPr lang="ru-RU" sz="1800" dirty="0">
                <a:solidFill>
                  <a:srgbClr val="0070C0"/>
                </a:solidFill>
              </a:rPr>
              <a:t>, і </a:t>
            </a:r>
            <a:r>
              <a:rPr lang="ru-RU" sz="1800" dirty="0" err="1">
                <a:solidFill>
                  <a:srgbClr val="0070C0"/>
                </a:solidFill>
              </a:rPr>
              <a:t>це</a:t>
            </a:r>
            <a:r>
              <a:rPr lang="ru-RU" sz="1800" dirty="0">
                <a:solidFill>
                  <a:srgbClr val="0070C0"/>
                </a:solidFill>
              </a:rPr>
              <a:t> </a:t>
            </a:r>
            <a:r>
              <a:rPr lang="ru-RU" sz="1800" dirty="0" err="1">
                <a:solidFill>
                  <a:srgbClr val="0070C0"/>
                </a:solidFill>
              </a:rPr>
              <a:t>навіть</a:t>
            </a:r>
            <a:r>
              <a:rPr lang="ru-RU" sz="1800" dirty="0">
                <a:solidFill>
                  <a:srgbClr val="0070C0"/>
                </a:solidFill>
              </a:rPr>
              <a:t> </a:t>
            </a:r>
            <a:r>
              <a:rPr lang="ru-RU" sz="1800" dirty="0" err="1">
                <a:solidFill>
                  <a:srgbClr val="0070C0"/>
                </a:solidFill>
              </a:rPr>
              <a:t>корисно</a:t>
            </a:r>
            <a:r>
              <a:rPr lang="ru-RU" sz="1800" dirty="0">
                <a:solidFill>
                  <a:srgbClr val="0070C0"/>
                </a:solidFill>
              </a:rPr>
              <a:t> для того, </a:t>
            </a:r>
            <a:r>
              <a:rPr lang="ru-RU" sz="1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мотивувати</a:t>
            </a:r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етапу</a:t>
            </a:r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проєктування</a:t>
            </a:r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аби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формулювання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теми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грамотним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зрозумілим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дітям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Відомо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дві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логічні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понять: метод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уточнення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метод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доповнення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Виявивши</a:t>
            </a:r>
            <a:r>
              <a:rPr lang="ru-RU" sz="1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1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1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треба </a:t>
            </a:r>
            <a:r>
              <a:rPr lang="ru-RU" sz="18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побудувати</a:t>
            </a:r>
            <a:r>
              <a:rPr lang="ru-RU" sz="1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план. Для </a:t>
            </a:r>
            <a:r>
              <a:rPr lang="ru-RU" sz="18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1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поставити</a:t>
            </a:r>
            <a:r>
              <a:rPr lang="ru-RU" sz="1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дітям</a:t>
            </a:r>
            <a:r>
              <a:rPr lang="ru-RU" sz="1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1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8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зробимо</a:t>
            </a:r>
            <a:r>
              <a:rPr lang="ru-RU" sz="1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sz="1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8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зробимо</a:t>
            </a:r>
            <a:r>
              <a:rPr lang="ru-RU" sz="1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1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завершення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уточнюються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потрібні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проєктування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разі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доречно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записати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вивісити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чільне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правило.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необхідності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коригує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відповіді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підсумкового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діалогу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труднощів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постановка мети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виходу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складної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ситуації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належить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сфери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рефлексії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обмірковування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11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b="1" dirty="0" smtClean="0">
                <a:solidFill>
                  <a:srgbClr val="FF0000"/>
                </a:solidFill>
              </a:rPr>
              <a:t>. </a:t>
            </a:r>
            <a:r>
              <a:rPr lang="ru-RU" b="1" dirty="0" err="1" smtClean="0">
                <a:solidFill>
                  <a:srgbClr val="FF0000"/>
                </a:solidFill>
              </a:rPr>
              <a:t>Реалізація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побудованого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проєкту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0070C0"/>
                </a:solidFill>
              </a:rPr>
              <a:t>Мета: 1) </a:t>
            </a:r>
            <a:r>
              <a:rPr lang="ru-RU" dirty="0" err="1" smtClean="0">
                <a:solidFill>
                  <a:srgbClr val="0070C0"/>
                </a:solidFill>
              </a:rPr>
              <a:t>організувати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комунікативну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взаємодію</a:t>
            </a:r>
            <a:r>
              <a:rPr lang="ru-RU" dirty="0" smtClean="0">
                <a:solidFill>
                  <a:srgbClr val="0070C0"/>
                </a:solidFill>
              </a:rPr>
              <a:t> з метою </a:t>
            </a:r>
            <a:r>
              <a:rPr lang="ru-RU" dirty="0" err="1" smtClean="0">
                <a:solidFill>
                  <a:srgbClr val="0070C0"/>
                </a:solidFill>
              </a:rPr>
              <a:t>реалізації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побудованого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проєкту</a:t>
            </a:r>
            <a:r>
              <a:rPr lang="ru-RU" dirty="0" smtClean="0">
                <a:solidFill>
                  <a:srgbClr val="0070C0"/>
                </a:solidFill>
              </a:rPr>
              <a:t>, </a:t>
            </a:r>
            <a:r>
              <a:rPr lang="ru-RU" dirty="0" err="1" smtClean="0">
                <a:solidFill>
                  <a:srgbClr val="0070C0"/>
                </a:solidFill>
              </a:rPr>
              <a:t>спрямованого</a:t>
            </a:r>
            <a:r>
              <a:rPr lang="ru-RU" dirty="0" smtClean="0">
                <a:solidFill>
                  <a:srgbClr val="0070C0"/>
                </a:solidFill>
              </a:rPr>
              <a:t> на </a:t>
            </a:r>
            <a:r>
              <a:rPr lang="ru-RU" dirty="0" err="1" smtClean="0">
                <a:solidFill>
                  <a:srgbClr val="0070C0"/>
                </a:solidFill>
              </a:rPr>
              <a:t>набуття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відсутніх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знань</a:t>
            </a:r>
            <a:r>
              <a:rPr lang="ru-RU" dirty="0" smtClean="0">
                <a:solidFill>
                  <a:srgbClr val="0070C0"/>
                </a:solidFill>
              </a:rPr>
              <a:t>; 2) </a:t>
            </a:r>
            <a:r>
              <a:rPr lang="ru-RU" dirty="0" err="1" smtClean="0">
                <a:solidFill>
                  <a:srgbClr val="0070C0"/>
                </a:solidFill>
              </a:rPr>
              <a:t>зафіксувати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побудований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спосіб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дії</a:t>
            </a:r>
            <a:r>
              <a:rPr lang="ru-RU" dirty="0" smtClean="0">
                <a:solidFill>
                  <a:srgbClr val="0070C0"/>
                </a:solidFill>
              </a:rPr>
              <a:t> в </a:t>
            </a:r>
            <a:r>
              <a:rPr lang="ru-RU" dirty="0" err="1" smtClean="0">
                <a:solidFill>
                  <a:srgbClr val="0070C0"/>
                </a:solidFill>
              </a:rPr>
              <a:t>мові</a:t>
            </a:r>
            <a:r>
              <a:rPr lang="ru-RU" dirty="0" smtClean="0">
                <a:solidFill>
                  <a:srgbClr val="0070C0"/>
                </a:solidFill>
              </a:rPr>
              <a:t> й знаках (за </a:t>
            </a:r>
            <a:r>
              <a:rPr lang="ru-RU" dirty="0" err="1" smtClean="0">
                <a:solidFill>
                  <a:srgbClr val="0070C0"/>
                </a:solidFill>
              </a:rPr>
              <a:t>допомогою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еталона</a:t>
            </a:r>
            <a:r>
              <a:rPr lang="ru-RU" dirty="0" smtClean="0">
                <a:solidFill>
                  <a:srgbClr val="0070C0"/>
                </a:solidFill>
              </a:rPr>
              <a:t>); 3) </a:t>
            </a:r>
            <a:r>
              <a:rPr lang="ru-RU" dirty="0" err="1" smtClean="0">
                <a:solidFill>
                  <a:srgbClr val="0070C0"/>
                </a:solidFill>
              </a:rPr>
              <a:t>організувати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розв’язання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вихідної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задачі</a:t>
            </a:r>
            <a:r>
              <a:rPr lang="ru-RU" dirty="0" smtClean="0">
                <a:solidFill>
                  <a:srgbClr val="0070C0"/>
                </a:solidFill>
              </a:rPr>
              <a:t>, </a:t>
            </a:r>
            <a:r>
              <a:rPr lang="ru-RU" dirty="0" err="1" smtClean="0">
                <a:solidFill>
                  <a:srgbClr val="0070C0"/>
                </a:solidFill>
              </a:rPr>
              <a:t>даної</a:t>
            </a:r>
            <a:r>
              <a:rPr lang="ru-RU" dirty="0" smtClean="0">
                <a:solidFill>
                  <a:srgbClr val="0070C0"/>
                </a:solidFill>
              </a:rPr>
              <a:t> для </a:t>
            </a:r>
            <a:r>
              <a:rPr lang="ru-RU" dirty="0" err="1" smtClean="0">
                <a:solidFill>
                  <a:srgbClr val="0070C0"/>
                </a:solidFill>
              </a:rPr>
              <a:t>пробної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дії</a:t>
            </a:r>
            <a:r>
              <a:rPr lang="ru-RU" dirty="0" smtClean="0">
                <a:solidFill>
                  <a:srgbClr val="0070C0"/>
                </a:solidFill>
              </a:rPr>
              <a:t>, й </a:t>
            </a:r>
            <a:r>
              <a:rPr lang="ru-RU" dirty="0" err="1" smtClean="0">
                <a:solidFill>
                  <a:srgbClr val="0070C0"/>
                </a:solidFill>
              </a:rPr>
              <a:t>зафіксувати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подолання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труднощів</a:t>
            </a:r>
            <a:r>
              <a:rPr lang="ru-RU" dirty="0" smtClean="0">
                <a:solidFill>
                  <a:srgbClr val="0070C0"/>
                </a:solidFill>
              </a:rPr>
              <a:t>; 4) </a:t>
            </a:r>
            <a:r>
              <a:rPr lang="ru-RU" dirty="0" err="1" smtClean="0">
                <a:solidFill>
                  <a:srgbClr val="0070C0"/>
                </a:solidFill>
              </a:rPr>
              <a:t>уточнити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загальний</a:t>
            </a:r>
            <a:r>
              <a:rPr lang="ru-RU" dirty="0" smtClean="0">
                <a:solidFill>
                  <a:srgbClr val="0070C0"/>
                </a:solidFill>
              </a:rPr>
              <a:t> характер нового </a:t>
            </a:r>
            <a:r>
              <a:rPr lang="ru-RU" dirty="0" err="1" smtClean="0">
                <a:solidFill>
                  <a:srgbClr val="0070C0"/>
                </a:solidFill>
              </a:rPr>
              <a:t>знання</a:t>
            </a:r>
            <a:r>
              <a:rPr lang="ru-RU" dirty="0" smtClean="0">
                <a:solidFill>
                  <a:srgbClr val="0070C0"/>
                </a:solidFill>
              </a:rPr>
              <a:t>. </a:t>
            </a:r>
          </a:p>
          <a:p>
            <a:pPr marL="0" indent="0">
              <a:buNone/>
            </a:pPr>
            <a:r>
              <a:rPr lang="ru-RU" dirty="0" smtClean="0"/>
              <a:t>На </a:t>
            </a:r>
            <a:r>
              <a:rPr lang="ru-RU" dirty="0" err="1" smtClean="0"/>
              <a:t>цьому</a:t>
            </a:r>
            <a:r>
              <a:rPr lang="ru-RU" dirty="0" smtClean="0"/>
              <a:t> </a:t>
            </a:r>
            <a:r>
              <a:rPr lang="ru-RU" dirty="0" err="1" smtClean="0"/>
              <a:t>етапі</a:t>
            </a:r>
            <a:r>
              <a:rPr lang="ru-RU" dirty="0" smtClean="0"/>
              <a:t> </a:t>
            </a:r>
            <a:r>
              <a:rPr lang="ru-RU" dirty="0" err="1" smtClean="0"/>
              <a:t>учні</a:t>
            </a:r>
            <a:r>
              <a:rPr lang="ru-RU" dirty="0" smtClean="0"/>
              <a:t> </a:t>
            </a:r>
            <a:r>
              <a:rPr lang="ru-RU" dirty="0" err="1" smtClean="0"/>
              <a:t>діють</a:t>
            </a:r>
            <a:r>
              <a:rPr lang="ru-RU" dirty="0" smtClean="0"/>
              <a:t> за планом, а </a:t>
            </a:r>
            <a:r>
              <a:rPr lang="ru-RU" dirty="0" err="1" smtClean="0"/>
              <a:t>вчитель</a:t>
            </a:r>
            <a:r>
              <a:rPr lang="ru-RU" dirty="0" smtClean="0"/>
              <a:t> за </a:t>
            </a:r>
            <a:r>
              <a:rPr lang="ru-RU" dirty="0" err="1" smtClean="0"/>
              <a:t>необхідності</a:t>
            </a:r>
            <a:r>
              <a:rPr lang="ru-RU" dirty="0" smtClean="0"/>
              <a:t> </a:t>
            </a:r>
            <a:r>
              <a:rPr lang="ru-RU" dirty="0" err="1" smtClean="0"/>
              <a:t>спрямовує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за </a:t>
            </a:r>
            <a:r>
              <a:rPr lang="ru-RU" dirty="0" err="1" smtClean="0"/>
              <a:t>допомогою</a:t>
            </a:r>
            <a:r>
              <a:rPr lang="ru-RU" dirty="0" smtClean="0"/>
              <a:t> </a:t>
            </a:r>
            <a:r>
              <a:rPr lang="ru-RU" dirty="0" err="1" smtClean="0"/>
              <a:t>додаткових</a:t>
            </a:r>
            <a:r>
              <a:rPr lang="ru-RU" dirty="0" smtClean="0"/>
              <a:t> </a:t>
            </a:r>
            <a:r>
              <a:rPr lang="ru-RU" dirty="0" err="1" smtClean="0"/>
              <a:t>запитань</a:t>
            </a:r>
            <a:r>
              <a:rPr lang="ru-RU" dirty="0" smtClean="0"/>
              <a:t>. </a:t>
            </a:r>
            <a:r>
              <a:rPr lang="ru-RU" dirty="0" err="1" smtClean="0"/>
              <a:t>Однак</a:t>
            </a:r>
            <a:r>
              <a:rPr lang="ru-RU" dirty="0" smtClean="0"/>
              <a:t> </a:t>
            </a:r>
            <a:r>
              <a:rPr lang="ru-RU" dirty="0" err="1" smtClean="0"/>
              <a:t>важливо</a:t>
            </a:r>
            <a:r>
              <a:rPr lang="ru-RU" dirty="0" smtClean="0"/>
              <a:t>, </a:t>
            </a:r>
            <a:r>
              <a:rPr lang="ru-RU" dirty="0" err="1" smtClean="0"/>
              <a:t>щоб</a:t>
            </a:r>
            <a:r>
              <a:rPr lang="ru-RU" dirty="0" smtClean="0"/>
              <a:t> учитель </a:t>
            </a:r>
            <a:r>
              <a:rPr lang="ru-RU" dirty="0" err="1" smtClean="0"/>
              <a:t>фіксував</a:t>
            </a:r>
            <a:r>
              <a:rPr lang="ru-RU" dirty="0" smtClean="0"/>
              <a:t> для себе </a:t>
            </a:r>
            <a:r>
              <a:rPr lang="ru-RU" dirty="0" err="1" smtClean="0"/>
              <a:t>зростання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самостійності</a:t>
            </a:r>
            <a:r>
              <a:rPr lang="ru-RU" dirty="0" smtClean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060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Box 1"/>
          <p:cNvSpPr txBox="1">
            <a:spLocks noChangeArrowheads="1"/>
          </p:cNvSpPr>
          <p:nvPr/>
        </p:nvSpPr>
        <p:spPr bwMode="auto">
          <a:xfrm>
            <a:off x="105897" y="1752511"/>
            <a:ext cx="8858591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uk-UA" altLang="ru-RU" sz="2400" b="1" dirty="0">
                <a:solidFill>
                  <a:srgbClr val="FF0000"/>
                </a:solidFill>
              </a:rPr>
              <a:t>Проблемна ситуація </a:t>
            </a:r>
            <a:r>
              <a:rPr lang="uk-UA" altLang="ru-RU" sz="2400" dirty="0">
                <a:solidFill>
                  <a:srgbClr val="FF0000"/>
                </a:solidFill>
              </a:rPr>
              <a:t>– </a:t>
            </a:r>
            <a:r>
              <a:rPr lang="uk-UA" altLang="ru-RU" sz="2400" b="1" dirty="0">
                <a:solidFill>
                  <a:srgbClr val="008000"/>
                </a:solidFill>
              </a:rPr>
              <a:t>обставина, коли перед учнями постають</a:t>
            </a:r>
            <a:r>
              <a:rPr lang="uk-UA" altLang="ru-RU" sz="2400" b="1" dirty="0">
                <a:solidFill>
                  <a:srgbClr val="FF0000"/>
                </a:solidFill>
              </a:rPr>
              <a:t> </a:t>
            </a:r>
            <a:r>
              <a:rPr lang="uk-UA" altLang="ru-RU" sz="2400" b="1" dirty="0">
                <a:solidFill>
                  <a:srgbClr val="0000FF"/>
                </a:solidFill>
              </a:rPr>
              <a:t>нові умови й інформація</a:t>
            </a:r>
            <a:r>
              <a:rPr lang="uk-UA" altLang="ru-RU" sz="2400" b="1" dirty="0">
                <a:solidFill>
                  <a:srgbClr val="008000"/>
                </a:solidFill>
              </a:rPr>
              <a:t>, за яких вони </a:t>
            </a:r>
            <a:r>
              <a:rPr lang="uk-UA" altLang="ru-RU" sz="2400" b="1" dirty="0">
                <a:solidFill>
                  <a:srgbClr val="0000FF"/>
                </a:solidFill>
              </a:rPr>
              <a:t>не можуть </a:t>
            </a:r>
            <a:r>
              <a:rPr lang="uk-UA" altLang="ru-RU" sz="2400" b="1" dirty="0">
                <a:solidFill>
                  <a:srgbClr val="008000"/>
                </a:solidFill>
              </a:rPr>
              <a:t>прийняти </a:t>
            </a:r>
            <a:r>
              <a:rPr lang="uk-UA" altLang="ru-RU" sz="2400" b="1" dirty="0">
                <a:solidFill>
                  <a:srgbClr val="0000FF"/>
                </a:solidFill>
              </a:rPr>
              <a:t>рішення</a:t>
            </a:r>
            <a:r>
              <a:rPr lang="uk-UA" altLang="ru-RU" sz="2400" b="1" dirty="0">
                <a:solidFill>
                  <a:srgbClr val="FF0000"/>
                </a:solidFill>
              </a:rPr>
              <a:t> </a:t>
            </a:r>
            <a:r>
              <a:rPr lang="uk-UA" altLang="ru-RU" sz="2400" b="1" dirty="0">
                <a:solidFill>
                  <a:srgbClr val="008000"/>
                </a:solidFill>
              </a:rPr>
              <a:t>на основі своїх власних знань і досвіду, а тому</a:t>
            </a:r>
            <a:r>
              <a:rPr lang="uk-UA" altLang="ru-RU" sz="2400" b="1" dirty="0">
                <a:solidFill>
                  <a:srgbClr val="FF0000"/>
                </a:solidFill>
              </a:rPr>
              <a:t> </a:t>
            </a:r>
            <a:r>
              <a:rPr lang="uk-UA" altLang="ru-RU" sz="2400" b="1" dirty="0">
                <a:solidFill>
                  <a:srgbClr val="0000FF"/>
                </a:solidFill>
              </a:rPr>
              <a:t>мають відшуковувати нову</a:t>
            </a:r>
            <a:r>
              <a:rPr lang="uk-UA" altLang="ru-RU" sz="2400" b="1" dirty="0">
                <a:solidFill>
                  <a:srgbClr val="FF0000"/>
                </a:solidFill>
              </a:rPr>
              <a:t> </a:t>
            </a:r>
            <a:r>
              <a:rPr lang="uk-UA" altLang="ru-RU" sz="2400" b="1" dirty="0">
                <a:solidFill>
                  <a:srgbClr val="008000"/>
                </a:solidFill>
              </a:rPr>
              <a:t>інформацію </a:t>
            </a:r>
            <a:r>
              <a:rPr lang="uk-UA" altLang="ru-RU" sz="2400" b="1" dirty="0" smtClean="0">
                <a:solidFill>
                  <a:srgbClr val="008000"/>
                </a:solidFill>
              </a:rPr>
              <a:t>і набувати </a:t>
            </a:r>
            <a:r>
              <a:rPr lang="uk-UA" altLang="ru-RU" sz="2400" b="1" dirty="0">
                <a:solidFill>
                  <a:srgbClr val="008000"/>
                </a:solidFill>
              </a:rPr>
              <a:t>новий досвід.</a:t>
            </a:r>
            <a:endParaRPr lang="ru-RU" altLang="ru-RU" sz="2400" b="1" dirty="0">
              <a:solidFill>
                <a:srgbClr val="008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381829" y="3903345"/>
            <a:ext cx="9565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457200"/>
            <a:r>
              <a:rPr lang="ru-RU" altLang="ru-RU" sz="2400" b="1" dirty="0">
                <a:solidFill>
                  <a:prstClr val="white"/>
                </a:solidFill>
                <a:latin typeface="Century Gothic" panose="020B0502020202020204"/>
              </a:rPr>
              <a:t>і</a:t>
            </a:r>
            <a:r>
              <a:rPr lang="uk-UA" altLang="ru-RU" sz="2400" b="1" dirty="0">
                <a:solidFill>
                  <a:prstClr val="white"/>
                </a:solidFill>
                <a:latin typeface="Century Gothic" panose="020B0502020202020204"/>
              </a:rPr>
              <a:t> </a:t>
            </a:r>
            <a:r>
              <a:rPr lang="ru-RU" altLang="ru-RU" sz="2400" b="1" dirty="0" err="1">
                <a:solidFill>
                  <a:srgbClr val="FF0000"/>
                </a:solidFill>
                <a:latin typeface="Century Gothic" panose="020B0502020202020204"/>
              </a:rPr>
              <a:t>Найкоротший</a:t>
            </a:r>
            <a:r>
              <a:rPr lang="ru-RU" altLang="ru-RU" sz="2400" b="1" dirty="0">
                <a:solidFill>
                  <a:srgbClr val="FF0000"/>
                </a:solidFill>
                <a:latin typeface="Century Gothic" panose="020B0502020202020204"/>
              </a:rPr>
              <a:t> і</a:t>
            </a:r>
            <a:r>
              <a:rPr lang="uk-UA" altLang="ru-RU" sz="2400" b="1" dirty="0">
                <a:solidFill>
                  <a:srgbClr val="FF0000"/>
                </a:solidFill>
                <a:latin typeface="Century Gothic" panose="020B0502020202020204"/>
              </a:rPr>
              <a:t> продуктивний шлях </a:t>
            </a:r>
          </a:p>
          <a:p>
            <a:pPr lvl="0" algn="just" defTabSz="457200"/>
            <a:r>
              <a:rPr lang="uk-UA" altLang="ru-RU" sz="2400" b="1" dirty="0">
                <a:solidFill>
                  <a:srgbClr val="FF0000"/>
                </a:solidFill>
                <a:latin typeface="Century Gothic" panose="020B0502020202020204"/>
              </a:rPr>
              <a:t>подолання </a:t>
            </a:r>
            <a:r>
              <a:rPr lang="uk-UA" altLang="ru-RU" sz="2400" b="1" dirty="0" smtClean="0">
                <a:solidFill>
                  <a:srgbClr val="FF0000"/>
                </a:solidFill>
                <a:latin typeface="Century Gothic" panose="020B0502020202020204"/>
              </a:rPr>
              <a:t>труднощів</a:t>
            </a:r>
          </a:p>
          <a:p>
            <a:pPr lvl="0" algn="just" defTabSz="457200"/>
            <a:r>
              <a:rPr lang="uk-UA" altLang="ru-RU" sz="2400" b="1" dirty="0" smtClean="0">
                <a:solidFill>
                  <a:srgbClr val="FF0000"/>
                </a:solidFill>
                <a:latin typeface="Century Gothic" panose="020B0502020202020204"/>
              </a:rPr>
              <a:t> - </a:t>
            </a:r>
            <a:r>
              <a:rPr lang="uk-UA" altLang="ru-RU" sz="2400" b="1" dirty="0" smtClean="0">
                <a:solidFill>
                  <a:srgbClr val="FF3300"/>
                </a:solidFill>
                <a:latin typeface="Century Gothic" panose="020B0502020202020204"/>
              </a:rPr>
              <a:t>метод </a:t>
            </a:r>
            <a:r>
              <a:rPr lang="uk-UA" altLang="ru-RU" sz="2400" b="1" dirty="0">
                <a:solidFill>
                  <a:srgbClr val="FF3300"/>
                </a:solidFill>
                <a:latin typeface="Century Gothic" panose="020B0502020202020204"/>
              </a:rPr>
              <a:t>рефлексії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907" y="5103674"/>
            <a:ext cx="92619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buFontTx/>
              <a:buChar char="•"/>
            </a:pPr>
            <a:r>
              <a:rPr lang="uk-UA" altLang="ru-RU" dirty="0">
                <a:solidFill>
                  <a:srgbClr val="0070C0"/>
                </a:solidFill>
                <a:latin typeface="Century Gothic" panose="020B0502020202020204"/>
              </a:rPr>
              <a:t>Зафіксувавши утруднення, спочатку потрібно зупинитись, подумати;</a:t>
            </a:r>
          </a:p>
          <a:p>
            <a:pPr lvl="0" defTabSz="457200">
              <a:buFontTx/>
              <a:buChar char="•"/>
            </a:pPr>
            <a:r>
              <a:rPr lang="uk-UA" altLang="ru-RU" dirty="0">
                <a:solidFill>
                  <a:srgbClr val="0070C0"/>
                </a:solidFill>
                <a:latin typeface="Century Gothic" panose="020B0502020202020204"/>
              </a:rPr>
              <a:t>проаналізувати, як ти виконував свою дію і в якому місці виникло утруднення;</a:t>
            </a:r>
          </a:p>
          <a:p>
            <a:pPr lvl="0" defTabSz="457200">
              <a:buFontTx/>
              <a:buChar char="•"/>
            </a:pPr>
            <a:r>
              <a:rPr lang="uk-UA" altLang="ru-RU" dirty="0">
                <a:solidFill>
                  <a:srgbClr val="0070C0"/>
                </a:solidFill>
                <a:latin typeface="Century Gothic" panose="020B0502020202020204"/>
              </a:rPr>
              <a:t>зрозуміти причину виникнення утруднення;</a:t>
            </a:r>
          </a:p>
          <a:p>
            <a:pPr lvl="0" defTabSz="457200">
              <a:buFontTx/>
              <a:buChar char="•"/>
            </a:pPr>
            <a:r>
              <a:rPr lang="uk-UA" altLang="ru-RU" dirty="0">
                <a:solidFill>
                  <a:srgbClr val="0070C0"/>
                </a:solidFill>
                <a:latin typeface="Century Gothic" panose="020B0502020202020204"/>
              </a:rPr>
              <a:t>поставити перед собою мету, яка ліквідує причину утруднення, а потім знайти відповідний спосіб дії , розробити проект і реалізувати побудований </a:t>
            </a:r>
            <a:r>
              <a:rPr lang="uk-UA" altLang="ru-RU" dirty="0" err="1">
                <a:solidFill>
                  <a:srgbClr val="0070C0"/>
                </a:solidFill>
                <a:latin typeface="Century Gothic" panose="020B0502020202020204"/>
              </a:rPr>
              <a:t>проєкт</a:t>
            </a:r>
            <a:r>
              <a:rPr lang="uk-UA" altLang="ru-RU" dirty="0">
                <a:solidFill>
                  <a:srgbClr val="0070C0"/>
                </a:solidFill>
                <a:latin typeface="Century Gothic" panose="020B0502020202020204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907" y="116632"/>
            <a:ext cx="9097093" cy="194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80000"/>
              </a:lnSpc>
              <a:spcBef>
                <a:spcPct val="20000"/>
              </a:spcBef>
            </a:pPr>
            <a:r>
              <a:rPr lang="uk-UA" altLang="ru-RU" sz="2400" b="1" u="sng" dirty="0">
                <a:solidFill>
                  <a:srgbClr val="FF0000"/>
                </a:solidFill>
              </a:rPr>
              <a:t> Проблемне пояснення нового змісту </a:t>
            </a:r>
            <a:r>
              <a:rPr lang="uk-UA" altLang="ru-RU" i="1" dirty="0">
                <a:solidFill>
                  <a:srgbClr val="0066FF"/>
                </a:solidFill>
              </a:rPr>
              <a:t>(або постановка проблеми і її відкриття</a:t>
            </a:r>
            <a:r>
              <a:rPr lang="uk-UA" altLang="ru-RU" i="1" dirty="0" smtClean="0">
                <a:solidFill>
                  <a:srgbClr val="0066FF"/>
                </a:solidFill>
              </a:rPr>
              <a:t>)</a:t>
            </a:r>
            <a:r>
              <a:rPr lang="uk-UA" altLang="ru-RU" sz="2400" i="1" dirty="0" smtClean="0">
                <a:solidFill>
                  <a:srgbClr val="0066FF"/>
                </a:solidFill>
              </a:rPr>
              <a:t>.</a:t>
            </a:r>
            <a:r>
              <a:rPr lang="uk-UA" altLang="ru-RU" sz="2000" i="1" dirty="0">
                <a:solidFill>
                  <a:srgbClr val="FF6600"/>
                </a:solidFill>
              </a:rPr>
              <a:t> Мета. Зафіксувати невідомий матеріал, проблему. </a:t>
            </a: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</a:pPr>
            <a:r>
              <a:rPr lang="uk-UA" altLang="ru-RU" sz="2000" i="1" dirty="0">
                <a:solidFill>
                  <a:srgbClr val="FF6600"/>
                </a:solidFill>
              </a:rPr>
              <a:t>Сформувати тему і мету уроку. Підвести дітей</a:t>
            </a: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</a:pPr>
            <a:r>
              <a:rPr lang="uk-UA" altLang="ru-RU" sz="2000" i="1" dirty="0">
                <a:solidFill>
                  <a:srgbClr val="FF6600"/>
                </a:solidFill>
              </a:rPr>
              <a:t> до самостійного ”</a:t>
            </a:r>
            <a:r>
              <a:rPr lang="uk-UA" altLang="ru-RU" sz="2000" b="1" i="1" dirty="0">
                <a:solidFill>
                  <a:srgbClr val="FF6600"/>
                </a:solidFill>
              </a:rPr>
              <a:t>відкриття</a:t>
            </a:r>
            <a:r>
              <a:rPr lang="uk-UA" altLang="ru-RU" sz="2000" b="1" i="1" dirty="0" smtClean="0">
                <a:solidFill>
                  <a:srgbClr val="FF6600"/>
                </a:solidFill>
              </a:rPr>
              <a:t>”</a:t>
            </a:r>
            <a:r>
              <a:rPr lang="uk-UA" altLang="ru-RU" sz="2000" i="1" dirty="0" smtClean="0">
                <a:solidFill>
                  <a:srgbClr val="FF6600"/>
                </a:solidFill>
              </a:rPr>
              <a:t> </a:t>
            </a:r>
            <a:r>
              <a:rPr lang="uk-UA" altLang="ru-RU" sz="2000" i="1" dirty="0">
                <a:solidFill>
                  <a:srgbClr val="FF6600"/>
                </a:solidFill>
              </a:rPr>
              <a:t>нового. </a:t>
            </a:r>
          </a:p>
          <a:p>
            <a:r>
              <a:rPr lang="uk-UA" altLang="ru-RU" sz="2400" i="1" dirty="0">
                <a:solidFill>
                  <a:srgbClr val="0066FF"/>
                </a:solidFill>
              </a:rPr>
              <a:t/>
            </a:r>
            <a:br>
              <a:rPr lang="uk-UA" altLang="ru-RU" sz="2400" i="1" dirty="0">
                <a:solidFill>
                  <a:srgbClr val="0066FF"/>
                </a:solidFill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811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916832"/>
            <a:ext cx="4564087" cy="3244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6632"/>
            <a:ext cx="8229600" cy="6009531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altLang="ru-RU" sz="2000" i="1" dirty="0" smtClean="0">
                <a:solidFill>
                  <a:srgbClr val="0066FF"/>
                </a:solidFill>
              </a:rPr>
              <a:t>Колективний пошук шляху вирішення проблеми.</a:t>
            </a:r>
            <a:br>
              <a:rPr lang="uk-UA" altLang="ru-RU" sz="2000" i="1" dirty="0" smtClean="0">
                <a:solidFill>
                  <a:srgbClr val="0066FF"/>
                </a:solidFill>
              </a:rPr>
            </a:br>
            <a:r>
              <a:rPr lang="uk-UA" altLang="ru-RU" sz="2000" i="1" dirty="0" smtClean="0">
                <a:solidFill>
                  <a:srgbClr val="0066FF"/>
                </a:solidFill>
              </a:rPr>
              <a:t>             </a:t>
            </a:r>
            <a:r>
              <a:rPr lang="uk-UA" altLang="ru-RU" sz="2000" b="1" dirty="0" smtClean="0">
                <a:solidFill>
                  <a:srgbClr val="008000"/>
                </a:solidFill>
              </a:rPr>
              <a:t>Тема. Частини мови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uk-UA" altLang="ru-RU" sz="2000" i="1" dirty="0" smtClean="0">
              <a:solidFill>
                <a:srgbClr val="339933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altLang="ru-RU" sz="2000" i="1" dirty="0" smtClean="0">
                <a:solidFill>
                  <a:srgbClr val="339933"/>
                </a:solidFill>
              </a:rPr>
              <a:t>- </a:t>
            </a:r>
            <a:r>
              <a:rPr lang="uk-UA" altLang="ru-RU" sz="1600" dirty="0" smtClean="0">
                <a:solidFill>
                  <a:srgbClr val="339933"/>
                </a:solidFill>
              </a:rPr>
              <a:t>Розселіть слова</a:t>
            </a:r>
            <a:r>
              <a:rPr lang="uk-UA" altLang="ru-RU" sz="1800" dirty="0" smtClean="0">
                <a:solidFill>
                  <a:srgbClr val="339933"/>
                </a:solidFill>
              </a:rPr>
              <a:t> </a:t>
            </a:r>
            <a:r>
              <a:rPr lang="uk-UA" altLang="ru-RU" sz="2400" b="1" i="1" dirty="0" smtClean="0">
                <a:solidFill>
                  <a:srgbClr val="008000"/>
                </a:solidFill>
              </a:rPr>
              <a:t>пливе, квіти,  під, веселі, світить, небо, сонечко, над,  вчаться, на</a:t>
            </a:r>
            <a:r>
              <a:rPr lang="uk-UA" altLang="ru-RU" sz="2400" b="1" dirty="0" smtClean="0">
                <a:solidFill>
                  <a:srgbClr val="008000"/>
                </a:solidFill>
              </a:rPr>
              <a:t> </a:t>
            </a:r>
            <a:r>
              <a:rPr lang="uk-UA" altLang="ru-RU" sz="1600" dirty="0" smtClean="0">
                <a:solidFill>
                  <a:srgbClr val="339933"/>
                </a:solidFill>
              </a:rPr>
              <a:t>у будиночки на основі схожості їх значень і придумайте назву  для кожного будиночку.</a:t>
            </a:r>
            <a:r>
              <a:rPr lang="uk-UA" altLang="ru-RU" sz="2000" dirty="0" smtClean="0">
                <a:solidFill>
                  <a:srgbClr val="339933"/>
                </a:solidFill>
              </a:rPr>
              <a:t>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uk-UA" altLang="ru-RU" sz="2000" dirty="0">
              <a:solidFill>
                <a:srgbClr val="339933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uk-UA" altLang="ru-RU" sz="2000" dirty="0" smtClean="0">
              <a:solidFill>
                <a:srgbClr val="339933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uk-UA" altLang="ru-RU" sz="2000" dirty="0">
              <a:solidFill>
                <a:srgbClr val="339933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uk-UA" altLang="ru-RU" sz="2000" dirty="0" smtClean="0">
              <a:solidFill>
                <a:srgbClr val="339933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uk-UA" altLang="ru-RU" sz="2000" dirty="0">
              <a:solidFill>
                <a:srgbClr val="339933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uk-UA" altLang="ru-RU" sz="2000" dirty="0" smtClean="0">
              <a:solidFill>
                <a:srgbClr val="339933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uk-UA" altLang="ru-RU" sz="2000" dirty="0">
              <a:solidFill>
                <a:srgbClr val="339933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uk-UA" altLang="ru-RU" sz="2000" dirty="0" smtClean="0">
              <a:solidFill>
                <a:srgbClr val="339933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uk-UA" altLang="ru-RU" sz="2000" dirty="0">
              <a:solidFill>
                <a:srgbClr val="339933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uk-UA" altLang="ru-RU" sz="2000" dirty="0" smtClean="0">
              <a:solidFill>
                <a:srgbClr val="339933"/>
              </a:solidFill>
            </a:endParaRPr>
          </a:p>
          <a:p>
            <a:pPr lvl="0">
              <a:lnSpc>
                <a:spcPct val="80000"/>
              </a:lnSpc>
            </a:pPr>
            <a:r>
              <a:rPr lang="uk-UA" altLang="ru-RU" sz="2000" dirty="0" smtClean="0">
                <a:solidFill>
                  <a:srgbClr val="339933"/>
                </a:solidFill>
              </a:rPr>
              <a:t>   </a:t>
            </a:r>
            <a:r>
              <a:rPr lang="uk-UA" altLang="ru-RU" sz="2000" i="1" dirty="0">
                <a:solidFill>
                  <a:srgbClr val="339933"/>
                </a:solidFill>
              </a:rPr>
              <a:t>(</a:t>
            </a:r>
            <a:r>
              <a:rPr lang="uk-UA" altLang="ru-RU" sz="1600" i="1" dirty="0">
                <a:solidFill>
                  <a:srgbClr val="339933"/>
                </a:solidFill>
              </a:rPr>
              <a:t>2клас. 3 частина) “ Слова довго </a:t>
            </a:r>
          </a:p>
          <a:p>
            <a:pPr lvl="0">
              <a:lnSpc>
                <a:spcPct val="80000"/>
              </a:lnSpc>
              <a:buNone/>
            </a:pPr>
            <a:r>
              <a:rPr lang="uk-UA" altLang="ru-RU" sz="1600" i="1" dirty="0">
                <a:solidFill>
                  <a:srgbClr val="339933"/>
                </a:solidFill>
              </a:rPr>
              <a:t>думали, як їм розселитися у цих будинках </a:t>
            </a:r>
          </a:p>
          <a:p>
            <a:pPr lvl="0">
              <a:lnSpc>
                <a:spcPct val="80000"/>
              </a:lnSpc>
              <a:buNone/>
            </a:pPr>
            <a:r>
              <a:rPr lang="uk-UA" altLang="ru-RU" sz="1600" i="1" dirty="0">
                <a:solidFill>
                  <a:srgbClr val="339933"/>
                </a:solidFill>
              </a:rPr>
              <a:t>і вирішили: у хатинці повинні знаходитися</a:t>
            </a:r>
          </a:p>
          <a:p>
            <a:pPr lvl="0">
              <a:lnSpc>
                <a:spcPct val="80000"/>
              </a:lnSpc>
              <a:buNone/>
            </a:pPr>
            <a:r>
              <a:rPr lang="uk-UA" altLang="ru-RU" sz="1600" i="1" dirty="0">
                <a:solidFill>
                  <a:srgbClr val="339933"/>
                </a:solidFill>
              </a:rPr>
              <a:t> схожі між собою слова</a:t>
            </a:r>
            <a:r>
              <a:rPr lang="uk-UA" altLang="ru-RU" sz="2000" i="1" dirty="0">
                <a:solidFill>
                  <a:srgbClr val="339933"/>
                </a:solidFill>
              </a:rPr>
              <a:t>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altLang="ru-RU" sz="2000" dirty="0" smtClean="0">
                <a:solidFill>
                  <a:srgbClr val="339933"/>
                </a:solidFill>
              </a:rPr>
              <a:t>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98742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549275"/>
          </a:xfrm>
        </p:spPr>
        <p:txBody>
          <a:bodyPr/>
          <a:lstStyle/>
          <a:p>
            <a:pPr eaLnBrk="1" hangingPunct="1"/>
            <a:r>
              <a:rPr lang="uk-UA" altLang="ru-RU" sz="2400" b="1" u="sng" smtClean="0">
                <a:solidFill>
                  <a:srgbClr val="FF0000"/>
                </a:solidFill>
              </a:rPr>
              <a:t>Можливі</a:t>
            </a:r>
            <a:r>
              <a:rPr lang="uk-UA" altLang="ru-RU" sz="2400" smtClean="0">
                <a:solidFill>
                  <a:srgbClr val="FF0000"/>
                </a:solidFill>
              </a:rPr>
              <a:t> </a:t>
            </a:r>
            <a:r>
              <a:rPr lang="uk-UA" altLang="ru-RU" sz="2400" b="1" smtClean="0">
                <a:solidFill>
                  <a:srgbClr val="FF0000"/>
                </a:solidFill>
              </a:rPr>
              <a:t>способи створення проблемної</a:t>
            </a:r>
            <a:r>
              <a:rPr lang="uk-UA" altLang="ru-RU" sz="2400" smtClean="0">
                <a:solidFill>
                  <a:srgbClr val="FF0000"/>
                </a:solidFill>
              </a:rPr>
              <a:t> ситуації</a:t>
            </a:r>
            <a:endParaRPr lang="ru-RU" altLang="ru-RU" sz="2400" smtClean="0">
              <a:solidFill>
                <a:srgbClr val="FF0000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92150"/>
            <a:ext cx="8229600" cy="5976938"/>
          </a:xfrm>
        </p:spPr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uk-UA" altLang="ru-RU" sz="1800" b="1" dirty="0" smtClean="0">
                <a:solidFill>
                  <a:srgbClr val="FF0000"/>
                </a:solidFill>
              </a:rPr>
              <a:t>Зіткнення учнів з  суперечливими фактами: о, це так, а це не так. Чому?</a:t>
            </a:r>
            <a:r>
              <a:rPr lang="uk-UA" altLang="ru-RU" sz="1600" b="1" dirty="0" smtClean="0">
                <a:solidFill>
                  <a:srgbClr val="FF0000"/>
                </a:solidFill>
              </a:rPr>
              <a:t> (</a:t>
            </a:r>
            <a:r>
              <a:rPr lang="uk-UA" altLang="ru-RU" sz="1600" dirty="0" smtClean="0">
                <a:solidFill>
                  <a:srgbClr val="FF0000"/>
                </a:solidFill>
              </a:rPr>
              <a:t>Букву </a:t>
            </a:r>
            <a:r>
              <a:rPr lang="uk-UA" altLang="ru-RU" sz="1600" b="1" dirty="0" smtClean="0">
                <a:solidFill>
                  <a:srgbClr val="FF0000"/>
                </a:solidFill>
              </a:rPr>
              <a:t>И</a:t>
            </a:r>
            <a:r>
              <a:rPr lang="uk-UA" altLang="ru-RU" sz="1600" dirty="0" smtClean="0">
                <a:solidFill>
                  <a:srgbClr val="FF0000"/>
                </a:solidFill>
              </a:rPr>
              <a:t> ми  пишемо ось так, а чому  букву </a:t>
            </a:r>
            <a:r>
              <a:rPr lang="uk-UA" altLang="ru-RU" sz="1600" b="1" dirty="0" smtClean="0">
                <a:solidFill>
                  <a:srgbClr val="FF0000"/>
                </a:solidFill>
              </a:rPr>
              <a:t>Ц</a:t>
            </a:r>
            <a:r>
              <a:rPr lang="uk-UA" altLang="ru-RU" sz="1600" dirty="0" smtClean="0">
                <a:solidFill>
                  <a:srgbClr val="FF0000"/>
                </a:solidFill>
              </a:rPr>
              <a:t>  (це)  ми не можемо назвати так?)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uk-UA" altLang="ru-RU" sz="1800" b="1" dirty="0" smtClean="0">
                <a:solidFill>
                  <a:srgbClr val="00CC00"/>
                </a:solidFill>
              </a:rPr>
              <a:t>Показ помилок до яких призводить незнання даної теми. </a:t>
            </a:r>
            <a:r>
              <a:rPr lang="uk-UA" altLang="ru-RU" sz="1600" dirty="0" smtClean="0">
                <a:solidFill>
                  <a:srgbClr val="006600"/>
                </a:solidFill>
              </a:rPr>
              <a:t>(Одного разу Вовчик захотів помістити слово </a:t>
            </a:r>
            <a:r>
              <a:rPr lang="uk-UA" altLang="ru-RU" sz="1600" b="1" i="1" u="sng" dirty="0" smtClean="0">
                <a:solidFill>
                  <a:srgbClr val="006600"/>
                </a:solidFill>
              </a:rPr>
              <a:t>писати </a:t>
            </a:r>
            <a:r>
              <a:rPr lang="uk-UA" altLang="ru-RU" sz="1600" dirty="0" smtClean="0">
                <a:solidFill>
                  <a:srgbClr val="006600"/>
                </a:solidFill>
              </a:rPr>
              <a:t> у будиночок Іменників. Воно туди не захотіло йти. Чому?)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uk-UA" altLang="ru-RU" sz="1800" b="1" dirty="0" smtClean="0">
                <a:solidFill>
                  <a:srgbClr val="0066FF"/>
                </a:solidFill>
              </a:rPr>
              <a:t>Постановка перед учнями дослідницьких завдань. </a:t>
            </a:r>
            <a:r>
              <a:rPr lang="uk-UA" altLang="ru-RU" sz="1600" dirty="0" smtClean="0">
                <a:solidFill>
                  <a:srgbClr val="0066FF"/>
                </a:solidFill>
              </a:rPr>
              <a:t>(Простежте і зробіть висновок яка різниця між буквами </a:t>
            </a:r>
            <a:r>
              <a:rPr lang="uk-UA" altLang="ru-RU" sz="1600" b="1" dirty="0" smtClean="0">
                <a:solidFill>
                  <a:srgbClr val="0066FF"/>
                </a:solidFill>
              </a:rPr>
              <a:t>Б (</a:t>
            </a:r>
            <a:r>
              <a:rPr lang="uk-UA" altLang="ru-RU" sz="1600" b="1" dirty="0" err="1" smtClean="0">
                <a:solidFill>
                  <a:srgbClr val="0066FF"/>
                </a:solidFill>
              </a:rPr>
              <a:t>бе</a:t>
            </a:r>
            <a:r>
              <a:rPr lang="uk-UA" altLang="ru-RU" sz="1600" b="1" dirty="0" smtClean="0">
                <a:solidFill>
                  <a:srgbClr val="0066FF"/>
                </a:solidFill>
              </a:rPr>
              <a:t>)</a:t>
            </a:r>
            <a:r>
              <a:rPr lang="uk-UA" altLang="ru-RU" sz="1600" dirty="0" smtClean="0">
                <a:solidFill>
                  <a:srgbClr val="0066FF"/>
                </a:solidFill>
              </a:rPr>
              <a:t> і </a:t>
            </a:r>
            <a:r>
              <a:rPr lang="uk-UA" altLang="ru-RU" sz="1600" b="1" dirty="0" smtClean="0">
                <a:solidFill>
                  <a:srgbClr val="0066FF"/>
                </a:solidFill>
              </a:rPr>
              <a:t>В (</a:t>
            </a:r>
            <a:r>
              <a:rPr lang="uk-UA" altLang="ru-RU" sz="1600" b="1" dirty="0" err="1" smtClean="0">
                <a:solidFill>
                  <a:srgbClr val="0066FF"/>
                </a:solidFill>
              </a:rPr>
              <a:t>ве</a:t>
            </a:r>
            <a:r>
              <a:rPr lang="uk-UA" altLang="ru-RU" sz="1600" b="1" dirty="0" smtClean="0">
                <a:solidFill>
                  <a:srgbClr val="0066FF"/>
                </a:solidFill>
              </a:rPr>
              <a:t>)</a:t>
            </a:r>
            <a:r>
              <a:rPr lang="uk-UA" altLang="ru-RU" sz="1600" dirty="0" smtClean="0">
                <a:solidFill>
                  <a:srgbClr val="0066FF"/>
                </a:solidFill>
              </a:rPr>
              <a:t> або письмовими -  </a:t>
            </a:r>
            <a:r>
              <a:rPr lang="uk-UA" altLang="ru-RU" sz="1600" b="1" dirty="0" smtClean="0">
                <a:solidFill>
                  <a:srgbClr val="FF0000"/>
                </a:solidFill>
              </a:rPr>
              <a:t>і</a:t>
            </a:r>
            <a:r>
              <a:rPr lang="uk-UA" altLang="ru-RU" sz="1600" dirty="0" smtClean="0">
                <a:solidFill>
                  <a:srgbClr val="0066FF"/>
                </a:solidFill>
              </a:rPr>
              <a:t> та </a:t>
            </a:r>
            <a:r>
              <a:rPr lang="uk-UA" altLang="ru-RU" sz="1600" b="1" dirty="0" smtClean="0">
                <a:solidFill>
                  <a:srgbClr val="FF0000"/>
                </a:solidFill>
              </a:rPr>
              <a:t>ї</a:t>
            </a:r>
            <a:r>
              <a:rPr lang="uk-UA" altLang="ru-RU" sz="1600" dirty="0" smtClean="0">
                <a:solidFill>
                  <a:srgbClr val="0066FF"/>
                </a:solidFill>
              </a:rPr>
              <a:t>).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uk-UA" altLang="ru-RU" sz="1800" b="1" dirty="0" smtClean="0">
                <a:solidFill>
                  <a:srgbClr val="9900CC"/>
                </a:solidFill>
              </a:rPr>
              <a:t>Спонукання до узагальнення фактів. </a:t>
            </a:r>
            <a:r>
              <a:rPr lang="uk-UA" altLang="ru-RU" sz="1600" dirty="0" smtClean="0">
                <a:solidFill>
                  <a:srgbClr val="9900CC"/>
                </a:solidFill>
              </a:rPr>
              <a:t>( Тема: частини мови. - Придивіться до слів, порівняйте і зробіть висновок про поділ їх на  смислові групи).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uk-UA" altLang="ru-RU" sz="1800" b="1" dirty="0" smtClean="0">
                <a:solidFill>
                  <a:srgbClr val="FF6600"/>
                </a:solidFill>
              </a:rPr>
              <a:t>Спонукання до аналізу фактів і явищ, які логічно суперечать учнівському життєвому досвіду: це так, а чому це не так. </a:t>
            </a:r>
            <a:r>
              <a:rPr lang="uk-UA" altLang="ru-RU" sz="1600" b="1" dirty="0" smtClean="0">
                <a:solidFill>
                  <a:srgbClr val="FF6600"/>
                </a:solidFill>
              </a:rPr>
              <a:t>(</a:t>
            </a:r>
            <a:r>
              <a:rPr lang="uk-UA" altLang="ru-RU" sz="1600" dirty="0" smtClean="0">
                <a:solidFill>
                  <a:srgbClr val="FF6600"/>
                </a:solidFill>
              </a:rPr>
              <a:t>Іменник </a:t>
            </a:r>
            <a:r>
              <a:rPr lang="uk-UA" altLang="ru-RU" sz="1600" i="1" u="sng" dirty="0" smtClean="0">
                <a:solidFill>
                  <a:srgbClr val="FF6600"/>
                </a:solidFill>
              </a:rPr>
              <a:t>квітка </a:t>
            </a:r>
            <a:r>
              <a:rPr lang="uk-UA" altLang="ru-RU" sz="1600" dirty="0" smtClean="0">
                <a:solidFill>
                  <a:srgbClr val="FF6600"/>
                </a:solidFill>
              </a:rPr>
              <a:t>відповідає на питання </a:t>
            </a:r>
            <a:r>
              <a:rPr lang="uk-UA" altLang="ru-RU" sz="1600" i="1" u="sng" dirty="0" smtClean="0">
                <a:solidFill>
                  <a:srgbClr val="FF6600"/>
                </a:solidFill>
              </a:rPr>
              <a:t>що</a:t>
            </a:r>
            <a:r>
              <a:rPr lang="uk-UA" altLang="ru-RU" sz="1600" dirty="0" smtClean="0">
                <a:solidFill>
                  <a:srgbClr val="FF6600"/>
                </a:solidFill>
              </a:rPr>
              <a:t>? А чому іменник </a:t>
            </a:r>
            <a:r>
              <a:rPr lang="uk-UA" altLang="ru-RU" sz="1600" i="1" u="sng" dirty="0" smtClean="0">
                <a:solidFill>
                  <a:srgbClr val="FF6600"/>
                </a:solidFill>
              </a:rPr>
              <a:t>учень </a:t>
            </a:r>
            <a:r>
              <a:rPr lang="uk-UA" altLang="ru-RU" sz="1600" dirty="0" smtClean="0">
                <a:solidFill>
                  <a:srgbClr val="FF6600"/>
                </a:solidFill>
              </a:rPr>
              <a:t>не відповідає на питання </a:t>
            </a:r>
            <a:r>
              <a:rPr lang="uk-UA" altLang="ru-RU" sz="1600" i="1" u="sng" dirty="0" smtClean="0">
                <a:solidFill>
                  <a:srgbClr val="FF6600"/>
                </a:solidFill>
              </a:rPr>
              <a:t>що</a:t>
            </a:r>
            <a:r>
              <a:rPr lang="uk-UA" altLang="ru-RU" sz="1600" dirty="0" smtClean="0">
                <a:solidFill>
                  <a:srgbClr val="FF6600"/>
                </a:solidFill>
              </a:rPr>
              <a:t>?).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uk-UA" altLang="ru-RU" sz="1800" b="1" dirty="0" smtClean="0">
                <a:solidFill>
                  <a:srgbClr val="006600"/>
                </a:solidFill>
              </a:rPr>
              <a:t>Постановка проблемного питання на основі елементів дискусії.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uk-UA" altLang="ru-RU" sz="1800" b="1" dirty="0" smtClean="0">
                <a:solidFill>
                  <a:srgbClr val="0066FF"/>
                </a:solidFill>
              </a:rPr>
              <a:t>Створення ситуації, коли учні переконані в недостатності своїх знань і відчувають потребу набути нових, щоб відповісти на поставлене запитання </a:t>
            </a:r>
            <a:r>
              <a:rPr lang="uk-UA" altLang="ru-RU" sz="1600" dirty="0" smtClean="0">
                <a:solidFill>
                  <a:srgbClr val="0066FF"/>
                </a:solidFill>
              </a:rPr>
              <a:t>(Чи зможете ви назвати пропущене слово у реченні із казки? Ось перед вами будиночки, де “проживають” слова, розмістіть їх у власні домівки).</a:t>
            </a:r>
            <a:endParaRPr lang="ru-RU" altLang="ru-RU" sz="1600" dirty="0" smtClean="0">
              <a:solidFill>
                <a:srgbClr val="0066FF"/>
              </a:solidFill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4335463" y="784225"/>
            <a:ext cx="34051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</p:spTree>
    <p:extLst>
      <p:ext uri="{BB962C8B-B14F-4D97-AF65-F5344CB8AC3E}">
        <p14:creationId xmlns:p14="http://schemas.microsoft.com/office/powerpoint/2010/main" val="383998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8" y="1268413"/>
            <a:ext cx="6219825" cy="7105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3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ru-RU" sz="1800" b="1" dirty="0" smtClean="0">
                <a:solidFill>
                  <a:srgbClr val="FF0000"/>
                </a:solidFill>
              </a:rPr>
              <a:t>Створення ситуації, коли учні переконані в недостатності своїх знань і відчувають потребу набути нових, щоб відповісти на поставлене запитання.</a:t>
            </a:r>
            <a:endParaRPr lang="ru-RU" altLang="ru-RU" dirty="0" smtClean="0">
              <a:solidFill>
                <a:srgbClr val="FF0000"/>
              </a:solidFill>
            </a:endParaRPr>
          </a:p>
        </p:txBody>
      </p:sp>
      <p:pic>
        <p:nvPicPr>
          <p:cNvPr id="22532" name="Picture 2" descr="F:\Лекція 24 березня 2015 року\Фото підручників 1 класу\100OLYMP\P51800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925" y="1484313"/>
            <a:ext cx="453707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965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ru-RU" sz="2800" b="1" u="sng" dirty="0" smtClean="0">
                <a:solidFill>
                  <a:srgbClr val="FF0000"/>
                </a:solidFill>
              </a:rPr>
              <a:t>V</a:t>
            </a:r>
            <a:r>
              <a:rPr lang="uk-UA" altLang="ru-RU" sz="2800" b="1" u="sng" dirty="0" smtClean="0">
                <a:solidFill>
                  <a:srgbClr val="FF0000"/>
                </a:solidFill>
              </a:rPr>
              <a:t>І. Первинне закріплення вивченого (7 </a:t>
            </a:r>
            <a:r>
              <a:rPr lang="uk-UA" altLang="ru-RU" sz="2800" b="1" u="sng" dirty="0" err="1" smtClean="0">
                <a:solidFill>
                  <a:srgbClr val="FF0000"/>
                </a:solidFill>
              </a:rPr>
              <a:t>хв</a:t>
            </a:r>
            <a:r>
              <a:rPr lang="uk-UA" altLang="ru-RU" sz="2800" b="1" u="sng" dirty="0" smtClean="0">
                <a:solidFill>
                  <a:srgbClr val="FF0000"/>
                </a:solidFill>
              </a:rPr>
              <a:t>)</a:t>
            </a:r>
            <a:endParaRPr lang="ru-RU" altLang="ru-RU" sz="2800" b="1" u="sng" dirty="0" smtClean="0">
              <a:solidFill>
                <a:srgbClr val="FF0000"/>
              </a:solidFill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052513"/>
            <a:ext cx="8579296" cy="467995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</a:pPr>
            <a:r>
              <a:rPr lang="uk-UA" altLang="ru-RU" sz="2000" i="1" dirty="0" smtClean="0">
                <a:solidFill>
                  <a:srgbClr val="FF6600"/>
                </a:solidFill>
              </a:rPr>
              <a:t>Мета:  дидактичні: зафіксувати вивчений матеріал у зовнішній мові;</a:t>
            </a:r>
          </a:p>
          <a:p>
            <a:r>
              <a:rPr lang="uk-UA" altLang="ru-RU" sz="2000" i="1" dirty="0" smtClean="0">
                <a:solidFill>
                  <a:srgbClr val="FF6600"/>
                </a:solidFill>
              </a:rPr>
              <a:t>психологічні</a:t>
            </a:r>
            <a:r>
              <a:rPr lang="uk-UA" altLang="ru-RU" sz="1700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uk-UA" altLang="ru-RU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000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первинне формування умінь в умовах використання нового знання.</a:t>
            </a:r>
          </a:p>
          <a:p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оформлення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мисленні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засвоєння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побудованого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способу </a:t>
            </a:r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формі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комунікативної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фронтально, </a:t>
            </a:r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групах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парах – </a:t>
            </a:r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розв’язують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типові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промовлянням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алгоритму </a:t>
            </a:r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розв’язку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вголос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1700" dirty="0" smtClean="0">
              <a:solidFill>
                <a:srgbClr val="CC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Можливі прийоми: </a:t>
            </a:r>
            <a:r>
              <a:rPr lang="uk-UA" alt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Асоціативний ряд</a:t>
            </a:r>
            <a:endParaRPr lang="ru-RU" altLang="ru-RU" sz="18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Бджолиний вулик</a:t>
            </a:r>
            <a:endParaRPr lang="ru-RU" altLang="ru-RU" sz="18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Використання завдань на впізнання визначених об</a:t>
            </a:r>
            <a:r>
              <a:rPr lang="ru-RU" alt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altLang="ru-RU" sz="1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єктів</a:t>
            </a:r>
            <a:endParaRPr lang="ru-RU" altLang="ru-RU" sz="18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Опитування експертів</a:t>
            </a:r>
            <a:endParaRPr lang="ru-RU" altLang="ru-RU" sz="18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Наведення учнями своїх прикладів за новим матеріалом</a:t>
            </a:r>
            <a:endParaRPr lang="uk-UA" altLang="ru-RU" sz="1800" dirty="0" smtClean="0">
              <a:solidFill>
                <a:srgbClr val="008000"/>
              </a:solidFill>
            </a:endParaRPr>
          </a:p>
          <a:p>
            <a:pPr eaLnBrk="1" hangingPunct="1">
              <a:buFontTx/>
              <a:buNone/>
            </a:pPr>
            <a:r>
              <a:rPr lang="uk-UA" altLang="ru-RU" sz="1800" dirty="0" smtClean="0">
                <a:solidFill>
                  <a:srgbClr val="008000"/>
                </a:solidFill>
              </a:rPr>
              <a:t>Для зосередження уваги кодується матеріал у власну схему-малюнок. Потім виконується творча робота на його </a:t>
            </a:r>
            <a:r>
              <a:rPr lang="uk-UA" altLang="ru-RU" sz="1800" dirty="0" err="1" smtClean="0">
                <a:solidFill>
                  <a:srgbClr val="008000"/>
                </a:solidFill>
              </a:rPr>
              <a:t>запам</a:t>
            </a:r>
            <a:r>
              <a:rPr lang="en-US" altLang="ru-RU" sz="1800" dirty="0" smtClean="0">
                <a:solidFill>
                  <a:srgbClr val="008000"/>
                </a:solidFill>
              </a:rPr>
              <a:t>’</a:t>
            </a:r>
            <a:r>
              <a:rPr lang="uk-UA" altLang="ru-RU" sz="1800" dirty="0" err="1" smtClean="0">
                <a:solidFill>
                  <a:srgbClr val="008000"/>
                </a:solidFill>
              </a:rPr>
              <a:t>ятовування</a:t>
            </a:r>
            <a:r>
              <a:rPr lang="uk-UA" altLang="ru-RU" sz="1800" dirty="0" smtClean="0">
                <a:solidFill>
                  <a:srgbClr val="008000"/>
                </a:solidFill>
              </a:rPr>
              <a:t> за допомогою методів ейдетики.</a:t>
            </a:r>
          </a:p>
          <a:p>
            <a:pPr eaLnBrk="1" hangingPunct="1">
              <a:buFontTx/>
              <a:buNone/>
            </a:pPr>
            <a:r>
              <a:rPr lang="uk-UA" altLang="ru-RU" sz="1800" dirty="0" smtClean="0">
                <a:solidFill>
                  <a:srgbClr val="FF0000"/>
                </a:solidFill>
              </a:rPr>
              <a:t>      (Це є карта знань, інтелект-карта, карта розуму, карта думок тощо)                    </a:t>
            </a:r>
            <a:endParaRPr lang="uk-UA" altLang="ru-RU" sz="1800" b="1" dirty="0" smtClean="0">
              <a:solidFill>
                <a:srgbClr val="FF0000"/>
              </a:solidFill>
            </a:endParaRPr>
          </a:p>
          <a:p>
            <a:pPr eaLnBrk="1" hangingPunct="1">
              <a:buFontTx/>
              <a:buChar char="-"/>
            </a:pPr>
            <a:r>
              <a:rPr lang="uk-UA" altLang="ru-RU" sz="1800" b="1" dirty="0" smtClean="0">
                <a:solidFill>
                  <a:srgbClr val="008000"/>
                </a:solidFill>
              </a:rPr>
              <a:t>                Теми: правопис слів, частини мови.</a:t>
            </a:r>
          </a:p>
          <a:p>
            <a:pPr algn="ctr" eaLnBrk="1" hangingPunct="1">
              <a:buFontTx/>
              <a:buChar char="-"/>
            </a:pPr>
            <a:r>
              <a:rPr lang="uk-UA" altLang="ru-RU" sz="1800" dirty="0" smtClean="0">
                <a:solidFill>
                  <a:srgbClr val="008000"/>
                </a:solidFill>
              </a:rPr>
              <a:t> Запишіть “відкрите” вами правило</a:t>
            </a:r>
          </a:p>
          <a:p>
            <a:pPr marL="0" indent="0" algn="ctr" eaLnBrk="1" hangingPunct="1">
              <a:buNone/>
            </a:pPr>
            <a:r>
              <a:rPr lang="uk-UA" altLang="ru-RU" sz="1800" dirty="0" smtClean="0">
                <a:solidFill>
                  <a:srgbClr val="008000"/>
                </a:solidFill>
              </a:rPr>
              <a:t> на листочку.</a:t>
            </a:r>
          </a:p>
          <a:p>
            <a:pPr eaLnBrk="1" hangingPunct="1">
              <a:buFontTx/>
              <a:buChar char="-"/>
            </a:pPr>
            <a:endParaRPr lang="uk-UA" altLang="ru-RU" sz="2000" dirty="0" smtClean="0">
              <a:solidFill>
                <a:srgbClr val="FF0000"/>
              </a:solidFill>
            </a:endParaRPr>
          </a:p>
          <a:p>
            <a:pPr eaLnBrk="1" hangingPunct="1">
              <a:buFontTx/>
              <a:buChar char="-"/>
            </a:pPr>
            <a:endParaRPr lang="uk-UA" altLang="ru-RU" sz="2000" dirty="0" smtClean="0">
              <a:solidFill>
                <a:srgbClr val="FF0000"/>
              </a:solidFill>
            </a:endParaRPr>
          </a:p>
          <a:p>
            <a:pPr eaLnBrk="1" hangingPunct="1">
              <a:buFontTx/>
              <a:buChar char="-"/>
            </a:pPr>
            <a:endParaRPr lang="uk-UA" altLang="ru-RU" sz="2000" dirty="0" smtClean="0">
              <a:solidFill>
                <a:srgbClr val="FF0000"/>
              </a:solidFill>
            </a:endParaRPr>
          </a:p>
          <a:p>
            <a:pPr eaLnBrk="1" hangingPunct="1">
              <a:buFontTx/>
              <a:buChar char="-"/>
            </a:pPr>
            <a:endParaRPr lang="uk-UA" altLang="ru-RU" sz="2000" dirty="0" smtClean="0">
              <a:solidFill>
                <a:srgbClr val="FF0000"/>
              </a:solidFill>
            </a:endParaRPr>
          </a:p>
          <a:p>
            <a:pPr eaLnBrk="1" hangingPunct="1">
              <a:buFontTx/>
              <a:buChar char="-"/>
            </a:pPr>
            <a:endParaRPr lang="uk-UA" altLang="ru-RU" sz="2000" dirty="0" smtClean="0">
              <a:solidFill>
                <a:srgbClr val="FF0000"/>
              </a:solidFill>
            </a:endParaRPr>
          </a:p>
          <a:p>
            <a:pPr eaLnBrk="1" hangingPunct="1">
              <a:buFontTx/>
              <a:buChar char="-"/>
            </a:pPr>
            <a:endParaRPr lang="uk-UA" altLang="ru-RU" sz="2000" dirty="0" smtClean="0">
              <a:solidFill>
                <a:srgbClr val="FF0000"/>
              </a:solidFill>
            </a:endParaRPr>
          </a:p>
          <a:p>
            <a:pPr eaLnBrk="1" hangingPunct="1">
              <a:buFontTx/>
              <a:buChar char="-"/>
            </a:pPr>
            <a:endParaRPr lang="uk-UA" altLang="ru-RU" sz="2000" dirty="0" smtClean="0">
              <a:solidFill>
                <a:srgbClr val="FF0000"/>
              </a:solidFill>
            </a:endParaRPr>
          </a:p>
          <a:p>
            <a:pPr eaLnBrk="1" hangingPunct="1">
              <a:buFontTx/>
              <a:buNone/>
            </a:pPr>
            <a:endParaRPr lang="uk-UA" altLang="ru-RU" sz="2000" dirty="0" smtClean="0">
              <a:solidFill>
                <a:srgbClr val="FF0000"/>
              </a:solidFill>
            </a:endParaRP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127625"/>
            <a:ext cx="1249363" cy="173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188" y="5177329"/>
            <a:ext cx="1176337" cy="16891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925" y="5127625"/>
            <a:ext cx="2505075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542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en-US" altLang="ru-RU" sz="2800" b="1" u="sng" dirty="0" smtClean="0">
                <a:solidFill>
                  <a:srgbClr val="FF0000"/>
                </a:solidFill>
              </a:rPr>
              <a:t>V</a:t>
            </a:r>
            <a:r>
              <a:rPr lang="uk-UA" altLang="ru-RU" sz="2800" b="1" u="sng" dirty="0" smtClean="0">
                <a:solidFill>
                  <a:srgbClr val="FF0000"/>
                </a:solidFill>
              </a:rPr>
              <a:t>ІІ. Самоконтроль і самоперевірка за еталоном (</a:t>
            </a:r>
            <a:r>
              <a:rPr lang="uk-UA" altLang="ru-RU" sz="1600" b="1" u="sng" dirty="0" smtClean="0">
                <a:solidFill>
                  <a:srgbClr val="FF0000"/>
                </a:solidFill>
              </a:rPr>
              <a:t>6 </a:t>
            </a:r>
            <a:r>
              <a:rPr lang="uk-UA" altLang="ru-RU" sz="1600" b="1" u="sng" dirty="0" err="1" smtClean="0">
                <a:solidFill>
                  <a:srgbClr val="FF0000"/>
                </a:solidFill>
              </a:rPr>
              <a:t>хв</a:t>
            </a:r>
            <a:r>
              <a:rPr lang="uk-UA" altLang="ru-RU" sz="1600" b="1" u="sng" dirty="0" smtClean="0">
                <a:solidFill>
                  <a:srgbClr val="FF0000"/>
                </a:solidFill>
              </a:rPr>
              <a:t>)</a:t>
            </a:r>
            <a:endParaRPr lang="ru-RU" altLang="ru-RU" sz="1600" b="1" u="sng" dirty="0" smtClean="0">
              <a:solidFill>
                <a:srgbClr val="FF0000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836613"/>
            <a:ext cx="8229600" cy="5318125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uk-UA" altLang="ru-RU" sz="2000" i="1" dirty="0" smtClean="0">
                <a:solidFill>
                  <a:srgbClr val="FF6600"/>
                </a:solidFill>
              </a:rPr>
              <a:t>Мета: застосування нового матеріалу за зразком схеми, </a:t>
            </a:r>
            <a:r>
              <a:rPr lang="ru-RU" sz="2200" dirty="0" err="1" smtClean="0">
                <a:solidFill>
                  <a:srgbClr val="002060"/>
                </a:solidFill>
              </a:rPr>
              <a:t>перевірити</a:t>
            </a:r>
            <a:r>
              <a:rPr lang="ru-RU" sz="2200" dirty="0" smtClean="0">
                <a:solidFill>
                  <a:srgbClr val="002060"/>
                </a:solidFill>
              </a:rPr>
              <a:t> </a:t>
            </a:r>
            <a:r>
              <a:rPr lang="ru-RU" sz="2200" dirty="0">
                <a:solidFill>
                  <a:srgbClr val="002060"/>
                </a:solidFill>
              </a:rPr>
              <a:t>через </a:t>
            </a:r>
            <a:r>
              <a:rPr lang="ru-RU" sz="2200" dirty="0" err="1">
                <a:solidFill>
                  <a:srgbClr val="002060"/>
                </a:solidFill>
              </a:rPr>
              <a:t>зіставлення</a:t>
            </a:r>
            <a:r>
              <a:rPr lang="ru-RU" sz="2200" dirty="0">
                <a:solidFill>
                  <a:srgbClr val="002060"/>
                </a:solidFill>
              </a:rPr>
              <a:t> з </a:t>
            </a:r>
            <a:r>
              <a:rPr lang="ru-RU" sz="2200" dirty="0" err="1">
                <a:solidFill>
                  <a:srgbClr val="002060"/>
                </a:solidFill>
              </a:rPr>
              <a:t>еталоном</a:t>
            </a:r>
            <a:r>
              <a:rPr lang="ru-RU" sz="2200" dirty="0">
                <a:solidFill>
                  <a:srgbClr val="002060"/>
                </a:solidFill>
              </a:rPr>
              <a:t> </a:t>
            </a:r>
            <a:r>
              <a:rPr lang="ru-RU" sz="2200" dirty="0" err="1">
                <a:solidFill>
                  <a:srgbClr val="002060"/>
                </a:solidFill>
              </a:rPr>
              <a:t>своє</a:t>
            </a:r>
            <a:r>
              <a:rPr lang="ru-RU" sz="2200" dirty="0">
                <a:solidFill>
                  <a:srgbClr val="002060"/>
                </a:solidFill>
              </a:rPr>
              <a:t> </a:t>
            </a:r>
            <a:r>
              <a:rPr lang="ru-RU" sz="2200" dirty="0" err="1">
                <a:solidFill>
                  <a:srgbClr val="002060"/>
                </a:solidFill>
              </a:rPr>
              <a:t>вміння</a:t>
            </a:r>
            <a:r>
              <a:rPr lang="ru-RU" sz="2200" dirty="0">
                <a:solidFill>
                  <a:srgbClr val="002060"/>
                </a:solidFill>
              </a:rPr>
              <a:t> </a:t>
            </a:r>
            <a:r>
              <a:rPr lang="ru-RU" sz="2200" dirty="0" err="1">
                <a:solidFill>
                  <a:srgbClr val="002060"/>
                </a:solidFill>
              </a:rPr>
              <a:t>застосовувати</a:t>
            </a:r>
            <a:r>
              <a:rPr lang="ru-RU" sz="2200" dirty="0">
                <a:solidFill>
                  <a:srgbClr val="002060"/>
                </a:solidFill>
              </a:rPr>
              <a:t> </a:t>
            </a:r>
            <a:r>
              <a:rPr lang="ru-RU" sz="2200" dirty="0" err="1">
                <a:solidFill>
                  <a:srgbClr val="002060"/>
                </a:solidFill>
              </a:rPr>
              <a:t>новий</a:t>
            </a:r>
            <a:r>
              <a:rPr lang="ru-RU" sz="2200" dirty="0">
                <a:solidFill>
                  <a:srgbClr val="002060"/>
                </a:solidFill>
              </a:rPr>
              <a:t> </a:t>
            </a:r>
            <a:r>
              <a:rPr lang="ru-RU" sz="2200" dirty="0" err="1">
                <a:solidFill>
                  <a:srgbClr val="002060"/>
                </a:solidFill>
              </a:rPr>
              <a:t>навчальний</a:t>
            </a:r>
            <a:r>
              <a:rPr lang="ru-RU" sz="2200" dirty="0">
                <a:solidFill>
                  <a:srgbClr val="002060"/>
                </a:solidFill>
              </a:rPr>
              <a:t> </a:t>
            </a:r>
            <a:r>
              <a:rPr lang="ru-RU" sz="2200" dirty="0" err="1">
                <a:solidFill>
                  <a:srgbClr val="002060"/>
                </a:solidFill>
              </a:rPr>
              <a:t>зміст</a:t>
            </a:r>
            <a:r>
              <a:rPr lang="ru-RU" sz="2200" dirty="0">
                <a:solidFill>
                  <a:srgbClr val="002060"/>
                </a:solidFill>
              </a:rPr>
              <a:t> у </a:t>
            </a:r>
            <a:r>
              <a:rPr lang="ru-RU" sz="2200" dirty="0" err="1">
                <a:solidFill>
                  <a:srgbClr val="002060"/>
                </a:solidFill>
              </a:rPr>
              <a:t>типових</a:t>
            </a:r>
            <a:r>
              <a:rPr lang="ru-RU" sz="2200" dirty="0">
                <a:solidFill>
                  <a:srgbClr val="002060"/>
                </a:solidFill>
              </a:rPr>
              <a:t> </a:t>
            </a:r>
            <a:r>
              <a:rPr lang="ru-RU" sz="2200" dirty="0" err="1">
                <a:solidFill>
                  <a:srgbClr val="002060"/>
                </a:solidFill>
              </a:rPr>
              <a:t>ситуаціях</a:t>
            </a:r>
            <a:r>
              <a:rPr lang="ru-RU" sz="2200" dirty="0">
                <a:solidFill>
                  <a:srgbClr val="002060"/>
                </a:solidFill>
              </a:rPr>
              <a:t>; </a:t>
            </a:r>
            <a:endParaRPr lang="uk-UA" altLang="ru-RU" sz="2000" i="1" dirty="0" smtClean="0">
              <a:solidFill>
                <a:srgbClr val="FF6600"/>
              </a:solidFill>
            </a:endParaRPr>
          </a:p>
          <a:p>
            <a:pPr>
              <a:buFontTx/>
              <a:buNone/>
            </a:pPr>
            <a:r>
              <a:rPr lang="uk-UA" altLang="ru-RU" sz="2000" dirty="0" smtClean="0">
                <a:solidFill>
                  <a:srgbClr val="9933FF"/>
                </a:solidFill>
                <a:latin typeface="Times New Roman" pitchFamily="18" charset="0"/>
                <a:cs typeface="Times New Roman" pitchFamily="18" charset="0"/>
              </a:rPr>
              <a:t>Цілі: дидактичні: організувати </a:t>
            </a:r>
            <a:r>
              <a:rPr lang="uk-UA" alt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самостійне виконання </a:t>
            </a:r>
            <a:r>
              <a:rPr lang="uk-UA" altLang="ru-RU" sz="2000" dirty="0" smtClean="0">
                <a:solidFill>
                  <a:srgbClr val="9933FF"/>
                </a:solidFill>
                <a:latin typeface="Times New Roman" pitchFamily="18" charset="0"/>
                <a:cs typeface="Times New Roman" pitchFamily="18" charset="0"/>
              </a:rPr>
              <a:t>завдання на новий спосіб дій;</a:t>
            </a:r>
            <a:endParaRPr lang="ru-RU" altLang="ru-RU" sz="2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uk-UA" altLang="ru-RU" sz="2000" dirty="0" smtClean="0">
                <a:solidFill>
                  <a:srgbClr val="9933FF"/>
                </a:solidFill>
                <a:latin typeface="Times New Roman" pitchFamily="18" charset="0"/>
                <a:cs typeface="Times New Roman" pitchFamily="18" charset="0"/>
              </a:rPr>
              <a:t>психологічні: розвивати увагу, вміння критично оцінювати свою роботу.</a:t>
            </a:r>
            <a:endParaRPr lang="ru-RU" altLang="ru-RU" sz="2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uk-UA" altLang="ru-RU" sz="2000" b="1" dirty="0" smtClean="0">
                <a:solidFill>
                  <a:srgbClr val="9933FF"/>
                </a:solidFill>
                <a:latin typeface="Times New Roman" pitchFamily="18" charset="0"/>
                <a:cs typeface="Times New Roman" pitchFamily="18" charset="0"/>
              </a:rPr>
              <a:t>Можливі прийоми: </a:t>
            </a:r>
            <a:r>
              <a:rPr lang="uk-UA" altLang="ru-RU" sz="2000" dirty="0" smtClean="0">
                <a:solidFill>
                  <a:srgbClr val="9933FF"/>
                </a:solidFill>
                <a:latin typeface="Times New Roman" pitchFamily="18" charset="0"/>
                <a:cs typeface="Times New Roman" pitchFamily="18" charset="0"/>
              </a:rPr>
              <a:t>Складання </a:t>
            </a:r>
            <a:r>
              <a:rPr lang="uk-UA" altLang="ru-RU" sz="2000" dirty="0" err="1" smtClean="0">
                <a:solidFill>
                  <a:srgbClr val="9933FF"/>
                </a:solidFill>
                <a:latin typeface="Times New Roman" pitchFamily="18" charset="0"/>
                <a:cs typeface="Times New Roman" pitchFamily="18" charset="0"/>
              </a:rPr>
              <a:t>взаємообернених</a:t>
            </a:r>
            <a:r>
              <a:rPr lang="uk-UA" altLang="ru-RU" sz="2000" dirty="0" smtClean="0">
                <a:solidFill>
                  <a:srgbClr val="9933FF"/>
                </a:solidFill>
                <a:latin typeface="Times New Roman" pitchFamily="18" charset="0"/>
                <a:cs typeface="Times New Roman" pitchFamily="18" charset="0"/>
              </a:rPr>
              <a:t>  завдань.</a:t>
            </a:r>
            <a:endParaRPr lang="ru-RU" altLang="ru-RU" sz="2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uk-UA" altLang="ru-RU" sz="2000" dirty="0" err="1" smtClean="0">
                <a:solidFill>
                  <a:srgbClr val="9933FF"/>
                </a:solidFill>
                <a:latin typeface="Times New Roman" pitchFamily="18" charset="0"/>
                <a:cs typeface="Times New Roman" pitchFamily="18" charset="0"/>
              </a:rPr>
              <a:t>-Робота</a:t>
            </a:r>
            <a:r>
              <a:rPr lang="uk-UA" altLang="ru-RU" sz="2000" dirty="0" smtClean="0">
                <a:solidFill>
                  <a:srgbClr val="9933FF"/>
                </a:solidFill>
                <a:latin typeface="Times New Roman" pitchFamily="18" charset="0"/>
                <a:cs typeface="Times New Roman" pitchFamily="18" charset="0"/>
              </a:rPr>
              <a:t> за алгоритмом</a:t>
            </a:r>
            <a:r>
              <a:rPr lang="ru-RU" alt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altLang="ru-RU" sz="2000" dirty="0" smtClean="0">
                <a:solidFill>
                  <a:srgbClr val="9933FF"/>
                </a:solidFill>
                <a:latin typeface="Times New Roman" pitchFamily="18" charset="0"/>
                <a:cs typeface="Times New Roman" pitchFamily="18" charset="0"/>
              </a:rPr>
              <a:t>Спілкування “питання-відповідь”</a:t>
            </a:r>
            <a:r>
              <a:rPr lang="ru-RU" alt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altLang="ru-RU" sz="2000" dirty="0" smtClean="0">
                <a:solidFill>
                  <a:srgbClr val="9933FF"/>
                </a:solidFill>
                <a:latin typeface="Times New Roman" pitchFamily="18" charset="0"/>
                <a:cs typeface="Times New Roman" pitchFamily="18" charset="0"/>
              </a:rPr>
              <a:t>“що було б, якби…”</a:t>
            </a:r>
            <a:r>
              <a:rPr lang="ru-RU" alt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uk-UA" altLang="ru-RU" sz="2000" dirty="0" smtClean="0">
                <a:solidFill>
                  <a:srgbClr val="9933FF"/>
                </a:solidFill>
                <a:latin typeface="Times New Roman" pitchFamily="18" charset="0"/>
                <a:cs typeface="Times New Roman" pitchFamily="18" charset="0"/>
              </a:rPr>
              <a:t>Придумай свої завдання. </a:t>
            </a:r>
            <a:endParaRPr lang="ru-RU" altLang="ru-RU" sz="2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uk-UA" altLang="ru-RU" sz="1800" dirty="0" smtClean="0">
                <a:solidFill>
                  <a:srgbClr val="008000"/>
                </a:solidFill>
              </a:rPr>
              <a:t>Учні самостійно виконують завдання на застосування  вивчених правил, перевіряють їх у класі та виправляють допущені помилки.</a:t>
            </a:r>
          </a:p>
          <a:p>
            <a:pPr eaLnBrk="1" hangingPunct="1"/>
            <a:r>
              <a:rPr lang="uk-UA" altLang="ru-RU" sz="1800" dirty="0" smtClean="0">
                <a:solidFill>
                  <a:srgbClr val="008000"/>
                </a:solidFill>
              </a:rPr>
              <a:t>Створення ситуації успіху: “я можу”, “у мене виходить”.</a:t>
            </a:r>
          </a:p>
          <a:p>
            <a:pPr eaLnBrk="1" hangingPunct="1"/>
            <a:r>
              <a:rPr lang="uk-UA" altLang="ru-RU" sz="1800" dirty="0" smtClean="0">
                <a:solidFill>
                  <a:srgbClr val="008000"/>
                </a:solidFill>
              </a:rPr>
              <a:t>Учитель сам повинен визначитись, які саме вправи підійдуть на даному етапі для конкретних учнів.</a:t>
            </a:r>
          </a:p>
          <a:p>
            <a:pPr eaLnBrk="1" hangingPunct="1">
              <a:buFontTx/>
              <a:buNone/>
            </a:pPr>
            <a:r>
              <a:rPr lang="uk-UA" altLang="ru-RU" sz="1800" dirty="0" smtClean="0">
                <a:solidFill>
                  <a:srgbClr val="008000"/>
                </a:solidFill>
              </a:rPr>
              <a:t>               </a:t>
            </a:r>
            <a:r>
              <a:rPr lang="uk-UA" altLang="ru-RU" sz="1800" b="1" dirty="0" smtClean="0">
                <a:solidFill>
                  <a:srgbClr val="008000"/>
                </a:solidFill>
              </a:rPr>
              <a:t>Тема. Частини мови</a:t>
            </a:r>
            <a:endParaRPr lang="uk-UA" altLang="ru-RU" sz="1800" dirty="0" smtClean="0">
              <a:solidFill>
                <a:srgbClr val="008000"/>
              </a:solidFill>
            </a:endParaRPr>
          </a:p>
          <a:p>
            <a:pPr eaLnBrk="1" hangingPunct="1">
              <a:buFontTx/>
              <a:buNone/>
            </a:pPr>
            <a:r>
              <a:rPr lang="uk-UA" altLang="ru-RU" sz="1800" dirty="0" smtClean="0">
                <a:solidFill>
                  <a:srgbClr val="008000"/>
                </a:solidFill>
              </a:rPr>
              <a:t>Поділіть  слова на 3 групи: іменники,</a:t>
            </a:r>
          </a:p>
          <a:p>
            <a:pPr eaLnBrk="1" hangingPunct="1">
              <a:buFontTx/>
              <a:buNone/>
            </a:pPr>
            <a:r>
              <a:rPr lang="uk-UA" altLang="ru-RU" sz="1800" dirty="0" smtClean="0">
                <a:solidFill>
                  <a:srgbClr val="008000"/>
                </a:solidFill>
              </a:rPr>
              <a:t> прикметники, дієслова.</a:t>
            </a:r>
          </a:p>
          <a:p>
            <a:pPr eaLnBrk="1" hangingPunct="1">
              <a:buFontTx/>
              <a:buNone/>
            </a:pPr>
            <a:r>
              <a:rPr lang="uk-UA" altLang="ru-RU" sz="1800" i="1" dirty="0" smtClean="0">
                <a:solidFill>
                  <a:srgbClr val="92D050"/>
                </a:solidFill>
              </a:rPr>
              <a:t>Сонечко, сонячний, світить,  хмара, </a:t>
            </a:r>
          </a:p>
          <a:p>
            <a:pPr eaLnBrk="1" hangingPunct="1">
              <a:buFontTx/>
              <a:buNone/>
            </a:pPr>
            <a:r>
              <a:rPr lang="uk-UA" altLang="ru-RU" sz="1800" i="1" dirty="0" smtClean="0">
                <a:solidFill>
                  <a:srgbClr val="92D050"/>
                </a:solidFill>
              </a:rPr>
              <a:t>хмарний, пропливає, день, трав</a:t>
            </a:r>
            <a:r>
              <a:rPr lang="en-US" altLang="ru-RU" sz="1800" i="1" dirty="0" smtClean="0">
                <a:solidFill>
                  <a:srgbClr val="92D050"/>
                </a:solidFill>
              </a:rPr>
              <a:t>’</a:t>
            </a:r>
            <a:r>
              <a:rPr lang="uk-UA" altLang="ru-RU" sz="1800" i="1" dirty="0" err="1" smtClean="0">
                <a:solidFill>
                  <a:srgbClr val="92D050"/>
                </a:solidFill>
              </a:rPr>
              <a:t>яний</a:t>
            </a:r>
            <a:r>
              <a:rPr lang="uk-UA" altLang="ru-RU" sz="1800" i="1" dirty="0" smtClean="0">
                <a:solidFill>
                  <a:srgbClr val="92D050"/>
                </a:solidFill>
              </a:rPr>
              <a:t>……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 flipH="1" flipV="1">
            <a:off x="5454650" y="4764088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22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sz="2400" b="1" u="sng" dirty="0">
                <a:solidFill>
                  <a:srgbClr val="FF0000"/>
                </a:solidFill>
              </a:rPr>
              <a:t>V</a:t>
            </a:r>
            <a:r>
              <a:rPr lang="uk-UA" altLang="ru-RU" sz="2400" b="1" u="sng" dirty="0" smtClean="0">
                <a:solidFill>
                  <a:srgbClr val="FF0000"/>
                </a:solidFill>
              </a:rPr>
              <a:t>ІІІ.</a:t>
            </a:r>
            <a:r>
              <a:rPr lang="uk-UA" altLang="ru-RU" sz="2400" u="sng" dirty="0" smtClean="0">
                <a:solidFill>
                  <a:srgbClr val="FF0000"/>
                </a:solidFill>
              </a:rPr>
              <a:t> </a:t>
            </a:r>
            <a:r>
              <a:rPr lang="uk-UA" altLang="ru-RU" sz="2400" b="1" u="sng" dirty="0" smtClean="0">
                <a:solidFill>
                  <a:srgbClr val="FF0000"/>
                </a:solidFill>
              </a:rPr>
              <a:t>Включення в систему знань і повторення (6 </a:t>
            </a:r>
            <a:r>
              <a:rPr lang="uk-UA" altLang="ru-RU" sz="2400" b="1" u="sng" dirty="0" err="1" smtClean="0">
                <a:solidFill>
                  <a:srgbClr val="FF0000"/>
                </a:solidFill>
              </a:rPr>
              <a:t>хв</a:t>
            </a:r>
            <a:r>
              <a:rPr lang="uk-UA" altLang="ru-RU" sz="2400" b="1" u="sng" dirty="0" smtClean="0">
                <a:solidFill>
                  <a:srgbClr val="FF0000"/>
                </a:solidFill>
              </a:rPr>
              <a:t>)</a:t>
            </a:r>
            <a:endParaRPr lang="ru-RU" altLang="ru-RU" sz="2400" u="sng" dirty="0" smtClean="0">
              <a:solidFill>
                <a:srgbClr val="FF0000"/>
              </a:solidFill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pPr>
              <a:buNone/>
              <a:defRPr/>
            </a:pPr>
            <a:r>
              <a:rPr lang="uk-UA" altLang="ru-RU" sz="2000" b="1" dirty="0" smtClean="0">
                <a:solidFill>
                  <a:srgbClr val="FF0000"/>
                </a:solidFill>
              </a:rPr>
              <a:t>    </a:t>
            </a:r>
            <a:r>
              <a:rPr lang="uk-UA" altLang="ru-RU" sz="2000" i="1" dirty="0" smtClean="0">
                <a:solidFill>
                  <a:srgbClr val="FF6600"/>
                </a:solidFill>
              </a:rPr>
              <a:t>Мета</a:t>
            </a:r>
            <a:r>
              <a:rPr lang="uk-UA" altLang="ru-RU" sz="1800" i="1" dirty="0" smtClean="0">
                <a:solidFill>
                  <a:srgbClr val="FF0000"/>
                </a:solidFill>
              </a:rPr>
              <a:t>: </a:t>
            </a:r>
            <a:r>
              <a:rPr lang="ru-RU" sz="1800" dirty="0" err="1">
                <a:solidFill>
                  <a:srgbClr val="FF0000"/>
                </a:solidFill>
              </a:rPr>
              <a:t>виявити</a:t>
            </a:r>
            <a:r>
              <a:rPr lang="ru-RU" sz="1800" dirty="0">
                <a:solidFill>
                  <a:srgbClr val="FF0000"/>
                </a:solidFill>
              </a:rPr>
              <a:t> </a:t>
            </a:r>
            <a:r>
              <a:rPr lang="ru-RU" sz="1800" dirty="0" err="1">
                <a:solidFill>
                  <a:srgbClr val="FF0000"/>
                </a:solidFill>
              </a:rPr>
              <a:t>межі</a:t>
            </a:r>
            <a:r>
              <a:rPr lang="ru-RU" sz="1800" dirty="0">
                <a:solidFill>
                  <a:srgbClr val="FF0000"/>
                </a:solidFill>
              </a:rPr>
              <a:t> </a:t>
            </a:r>
            <a:r>
              <a:rPr lang="ru-RU" sz="1800" dirty="0" err="1">
                <a:solidFill>
                  <a:srgbClr val="FF0000"/>
                </a:solidFill>
              </a:rPr>
              <a:t>застосування</a:t>
            </a:r>
            <a:r>
              <a:rPr lang="ru-RU" sz="1800" dirty="0">
                <a:solidFill>
                  <a:srgbClr val="FF0000"/>
                </a:solidFill>
              </a:rPr>
              <a:t> нового </a:t>
            </a:r>
            <a:r>
              <a:rPr lang="ru-RU" sz="1800" dirty="0" err="1">
                <a:solidFill>
                  <a:srgbClr val="FF0000"/>
                </a:solidFill>
              </a:rPr>
              <a:t>знання</a:t>
            </a:r>
            <a:r>
              <a:rPr lang="ru-RU" sz="1800" dirty="0">
                <a:solidFill>
                  <a:srgbClr val="FF0000"/>
                </a:solidFill>
              </a:rPr>
              <a:t>; </a:t>
            </a:r>
            <a:r>
              <a:rPr lang="uk-UA" altLang="ru-RU" sz="2000" i="1" dirty="0" smtClean="0">
                <a:solidFill>
                  <a:srgbClr val="FF6600"/>
                </a:solidFill>
              </a:rPr>
              <a:t>тренувати навички вивченого матеріалу, включивши його в раніше вивчений. Повторити вивчений матеріал, який потрібен буде на наступному уроці.</a:t>
            </a:r>
          </a:p>
          <a:p>
            <a:pPr eaLnBrk="1" hangingPunct="1">
              <a:buFontTx/>
              <a:buNone/>
              <a:defRPr/>
            </a:pPr>
            <a:endParaRPr lang="uk-UA" altLang="ru-RU" sz="2000" i="1" dirty="0" smtClean="0">
              <a:solidFill>
                <a:srgbClr val="FF6600"/>
              </a:solidFill>
            </a:endParaRPr>
          </a:p>
          <a:p>
            <a:pPr marL="0" indent="0" eaLnBrk="1" hangingPunct="1">
              <a:buFontTx/>
              <a:buNone/>
              <a:defRPr/>
            </a:pPr>
            <a:endParaRPr lang="uk-UA" altLang="ru-RU" sz="1800" dirty="0" smtClean="0">
              <a:solidFill>
                <a:srgbClr val="008000"/>
              </a:solidFill>
            </a:endParaRPr>
          </a:p>
          <a:p>
            <a:pPr marL="0" indent="0" eaLnBrk="1" hangingPunct="1">
              <a:buFontTx/>
              <a:buNone/>
              <a:defRPr/>
            </a:pPr>
            <a:endParaRPr lang="uk-UA" altLang="ru-RU" sz="1800" dirty="0">
              <a:solidFill>
                <a:srgbClr val="008000"/>
              </a:solidFill>
            </a:endParaRPr>
          </a:p>
          <a:p>
            <a:pPr marL="0" indent="0">
              <a:buNone/>
              <a:defRPr/>
            </a:pPr>
            <a:r>
              <a:rPr lang="uk-UA" altLang="ru-RU" sz="1800" dirty="0" smtClean="0">
                <a:solidFill>
                  <a:srgbClr val="008000"/>
                </a:solidFill>
              </a:rPr>
              <a:t>Знання відпрацьовуються, закріплюються як в індивідуальній так і в груповій формі роботи.</a:t>
            </a:r>
            <a:r>
              <a:rPr lang="ru-RU" sz="2700" dirty="0">
                <a:solidFill>
                  <a:prstClr val="black"/>
                </a:solidFill>
              </a:rPr>
              <a:t> </a:t>
            </a:r>
            <a:r>
              <a:rPr lang="ru-RU" sz="1800" dirty="0" err="1">
                <a:solidFill>
                  <a:prstClr val="black"/>
                </a:solidFill>
              </a:rPr>
              <a:t>З’ясовується</a:t>
            </a:r>
            <a:r>
              <a:rPr lang="ru-RU" sz="1800" dirty="0">
                <a:solidFill>
                  <a:prstClr val="black"/>
                </a:solidFill>
              </a:rPr>
              <a:t>, в </a:t>
            </a:r>
            <a:r>
              <a:rPr lang="ru-RU" sz="1800" dirty="0" err="1">
                <a:solidFill>
                  <a:prstClr val="black"/>
                </a:solidFill>
              </a:rPr>
              <a:t>яких</a:t>
            </a:r>
            <a:r>
              <a:rPr lang="ru-RU" sz="1800" dirty="0">
                <a:solidFill>
                  <a:prstClr val="black"/>
                </a:solidFill>
              </a:rPr>
              <a:t> </a:t>
            </a:r>
            <a:r>
              <a:rPr lang="ru-RU" sz="1800" dirty="0" err="1">
                <a:solidFill>
                  <a:prstClr val="black"/>
                </a:solidFill>
              </a:rPr>
              <a:t>відомих</a:t>
            </a:r>
            <a:r>
              <a:rPr lang="ru-RU" sz="1800" dirty="0">
                <a:solidFill>
                  <a:prstClr val="black"/>
                </a:solidFill>
              </a:rPr>
              <a:t> типах </a:t>
            </a:r>
            <a:r>
              <a:rPr lang="ru-RU" sz="1800" dirty="0" err="1">
                <a:solidFill>
                  <a:prstClr val="black"/>
                </a:solidFill>
              </a:rPr>
              <a:t>завдань</a:t>
            </a:r>
            <a:r>
              <a:rPr lang="ru-RU" sz="1800" dirty="0">
                <a:solidFill>
                  <a:prstClr val="black"/>
                </a:solidFill>
              </a:rPr>
              <a:t> </a:t>
            </a:r>
            <a:r>
              <a:rPr lang="ru-RU" sz="1800" dirty="0" err="1">
                <a:solidFill>
                  <a:prstClr val="black"/>
                </a:solidFill>
              </a:rPr>
              <a:t>може</a:t>
            </a:r>
            <a:r>
              <a:rPr lang="ru-RU" sz="1800" dirty="0">
                <a:solidFill>
                  <a:prstClr val="black"/>
                </a:solidFill>
              </a:rPr>
              <a:t> бути </a:t>
            </a:r>
            <a:r>
              <a:rPr lang="ru-RU" sz="1800" dirty="0" err="1">
                <a:solidFill>
                  <a:prstClr val="black"/>
                </a:solidFill>
              </a:rPr>
              <a:t>використано</a:t>
            </a:r>
            <a:r>
              <a:rPr lang="ru-RU" sz="1800" dirty="0">
                <a:solidFill>
                  <a:prstClr val="black"/>
                </a:solidFill>
              </a:rPr>
              <a:t> </a:t>
            </a:r>
            <a:r>
              <a:rPr lang="ru-RU" sz="1800" dirty="0" err="1" smtClean="0">
                <a:solidFill>
                  <a:prstClr val="black"/>
                </a:solidFill>
              </a:rPr>
              <a:t>нові</a:t>
            </a:r>
            <a:r>
              <a:rPr lang="ru-RU" sz="1800" dirty="0" smtClean="0">
                <a:solidFill>
                  <a:prstClr val="black"/>
                </a:solidFill>
              </a:rPr>
              <a:t>  </a:t>
            </a:r>
            <a:r>
              <a:rPr lang="ru-RU" sz="1800" dirty="0" err="1" smtClean="0">
                <a:solidFill>
                  <a:prstClr val="black"/>
                </a:solidFill>
              </a:rPr>
              <a:t>знання</a:t>
            </a:r>
            <a:r>
              <a:rPr lang="ru-RU" sz="1800" dirty="0" smtClean="0">
                <a:solidFill>
                  <a:prstClr val="black"/>
                </a:solidFill>
              </a:rPr>
              <a:t>.</a:t>
            </a:r>
            <a:endParaRPr lang="uk-UA" altLang="ru-RU" sz="1800" dirty="0" smtClean="0">
              <a:solidFill>
                <a:srgbClr val="008000"/>
              </a:solidFill>
            </a:endParaRPr>
          </a:p>
          <a:p>
            <a:pPr marL="0" indent="0" eaLnBrk="1" hangingPunct="1">
              <a:buNone/>
              <a:defRPr/>
            </a:pPr>
            <a:r>
              <a:rPr lang="uk-UA" altLang="ru-RU" sz="1800" dirty="0" smtClean="0">
                <a:solidFill>
                  <a:srgbClr val="008000"/>
                </a:solidFill>
              </a:rPr>
              <a:t>Виконання творчих завдань (</a:t>
            </a:r>
            <a:r>
              <a:rPr lang="uk-UA" altLang="ru-RU" sz="1600" dirty="0" smtClean="0">
                <a:solidFill>
                  <a:srgbClr val="008000"/>
                </a:solidFill>
              </a:rPr>
              <a:t>створення міні-книжечок зі складеними казками про теоретичний матеріал)</a:t>
            </a:r>
            <a:r>
              <a:rPr lang="uk-UA" altLang="ru-RU" sz="1800" dirty="0" smtClean="0">
                <a:solidFill>
                  <a:srgbClr val="008000"/>
                </a:solidFill>
              </a:rPr>
              <a:t>.</a:t>
            </a:r>
          </a:p>
          <a:p>
            <a:pPr eaLnBrk="1" hangingPunct="1">
              <a:buFontTx/>
              <a:buNone/>
              <a:defRPr/>
            </a:pPr>
            <a:r>
              <a:rPr lang="uk-UA" altLang="ru-RU" sz="1600" dirty="0" smtClean="0">
                <a:solidFill>
                  <a:srgbClr val="008000"/>
                </a:solidFill>
              </a:rPr>
              <a:t>                                                 </a:t>
            </a:r>
            <a:endParaRPr lang="uk-UA" altLang="ru-RU" sz="1800" b="1" dirty="0" smtClean="0">
              <a:solidFill>
                <a:srgbClr val="008000"/>
              </a:solidFill>
            </a:endParaRP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46859" y="5005099"/>
            <a:ext cx="852087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1800" dirty="0">
                <a:solidFill>
                  <a:srgbClr val="008000"/>
                </a:solidFill>
              </a:rPr>
              <a:t>  </a:t>
            </a:r>
            <a:r>
              <a:rPr lang="uk-UA" altLang="ru-RU" sz="1800" dirty="0" smtClean="0">
                <a:solidFill>
                  <a:srgbClr val="008000"/>
                </a:solidFill>
              </a:rPr>
              <a:t>Завдання: знайдіть </a:t>
            </a:r>
            <a:r>
              <a:rPr lang="uk-UA" altLang="ru-RU" sz="1800" dirty="0">
                <a:solidFill>
                  <a:srgbClr val="008000"/>
                </a:solidFill>
              </a:rPr>
              <a:t>і випишіть </a:t>
            </a:r>
            <a:r>
              <a:rPr lang="uk-UA" altLang="ru-RU" sz="1800" dirty="0" smtClean="0">
                <a:solidFill>
                  <a:srgbClr val="008000"/>
                </a:solidFill>
              </a:rPr>
              <a:t>іменники; доберіть</a:t>
            </a:r>
            <a:r>
              <a:rPr lang="uk-UA" altLang="ru-RU" sz="1800" dirty="0">
                <a:solidFill>
                  <a:srgbClr val="008000"/>
                </a:solidFill>
              </a:rPr>
              <a:t>…. </a:t>
            </a:r>
            <a:r>
              <a:rPr lang="uk-UA" altLang="ru-RU" sz="1800" dirty="0" smtClean="0">
                <a:solidFill>
                  <a:srgbClr val="008000"/>
                </a:solidFill>
              </a:rPr>
              <a:t>; змініть….; замініть… </a:t>
            </a:r>
            <a:endParaRPr lang="uk-UA" altLang="ru-RU" sz="1800" dirty="0">
              <a:solidFill>
                <a:srgbClr val="008000"/>
              </a:solidFill>
            </a:endParaRPr>
          </a:p>
        </p:txBody>
      </p:sp>
      <p:sp>
        <p:nvSpPr>
          <p:cNvPr id="29702" name="Прямоугольник 1"/>
          <p:cNvSpPr>
            <a:spLocks noChangeArrowheads="1"/>
          </p:cNvSpPr>
          <p:nvPr/>
        </p:nvSpPr>
        <p:spPr bwMode="auto">
          <a:xfrm>
            <a:off x="252413" y="2276475"/>
            <a:ext cx="83534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Цілі</a:t>
            </a:r>
            <a:r>
              <a:rPr lang="uk-UA" altLang="ru-RU" sz="1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1)дидактичні: включити використання нового знання у виконання творчого завдання;</a:t>
            </a:r>
            <a:endParaRPr lang="ru-RU" altLang="ru-RU" sz="180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1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2)психологічні: організувати роботу в групах.</a:t>
            </a:r>
            <a:endParaRPr lang="ru-RU" altLang="ru-RU" sz="1800"/>
          </a:p>
        </p:txBody>
      </p:sp>
      <p:sp>
        <p:nvSpPr>
          <p:cNvPr id="29703" name="Прямоугольник 2"/>
          <p:cNvSpPr>
            <a:spLocks noChangeArrowheads="1"/>
          </p:cNvSpPr>
          <p:nvPr/>
        </p:nvSpPr>
        <p:spPr bwMode="auto">
          <a:xfrm>
            <a:off x="46859" y="5374431"/>
            <a:ext cx="8856662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Можливі прийоми: </a:t>
            </a:r>
            <a:r>
              <a:rPr lang="uk-UA" alt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Різнорівневі самосійні завдання</a:t>
            </a:r>
            <a:endParaRPr lang="ru-RU" altLang="ru-RU" sz="18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 Лабіринт дій</a:t>
            </a:r>
            <a:endParaRPr lang="ru-RU" altLang="ru-RU" sz="18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 Ділова гра</a:t>
            </a:r>
            <a:endParaRPr lang="ru-RU" altLang="ru-RU" sz="18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 Групова робота</a:t>
            </a:r>
            <a:endParaRPr lang="ru-RU" altLang="ru-RU" sz="18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 Завдання по колу</a:t>
            </a:r>
            <a:endParaRPr lang="ru-RU" altLang="ru-RU" sz="18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55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5400"/>
            <a:ext cx="8229600" cy="561975"/>
          </a:xfrm>
        </p:spPr>
        <p:txBody>
          <a:bodyPr/>
          <a:lstStyle/>
          <a:p>
            <a:pPr eaLnBrk="1" hangingPunct="1"/>
            <a:r>
              <a:rPr lang="uk-UA" altLang="ru-RU" sz="2400" b="1" u="sng" dirty="0" smtClean="0">
                <a:solidFill>
                  <a:srgbClr val="FF0000"/>
                </a:solidFill>
              </a:rPr>
              <a:t>ІХ. Рефлексія навчальної діяльності (4 </a:t>
            </a:r>
            <a:r>
              <a:rPr lang="uk-UA" altLang="ru-RU" sz="2400" b="1" u="sng" dirty="0" err="1" smtClean="0">
                <a:solidFill>
                  <a:srgbClr val="FF0000"/>
                </a:solidFill>
              </a:rPr>
              <a:t>хв</a:t>
            </a:r>
            <a:r>
              <a:rPr lang="uk-UA" altLang="ru-RU" sz="2400" b="1" u="sng" dirty="0" smtClean="0">
                <a:solidFill>
                  <a:srgbClr val="FF0000"/>
                </a:solidFill>
              </a:rPr>
              <a:t>)</a:t>
            </a:r>
            <a:endParaRPr lang="ru-RU" altLang="ru-RU" sz="2400" b="1" u="sng" dirty="0" smtClean="0">
              <a:solidFill>
                <a:srgbClr val="FF0000"/>
              </a:solidFill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476250"/>
            <a:ext cx="8229600" cy="5903913"/>
          </a:xfrm>
        </p:spPr>
        <p:txBody>
          <a:bodyPr>
            <a:normAutofit lnSpcReduction="10000"/>
          </a:bodyPr>
          <a:lstStyle/>
          <a:p>
            <a:pPr marL="0" indent="0" algn="just">
              <a:buFontTx/>
              <a:buNone/>
            </a:pPr>
            <a:r>
              <a:rPr lang="uk-UA" altLang="ru-RU" sz="2000" b="1" i="1" dirty="0" smtClean="0">
                <a:solidFill>
                  <a:srgbClr val="FF6600"/>
                </a:solidFill>
              </a:rPr>
              <a:t>Мета:</a:t>
            </a:r>
            <a:r>
              <a:rPr lang="uk-UA" altLang="ru-RU" sz="2000" i="1" dirty="0" smtClean="0">
                <a:solidFill>
                  <a:srgbClr val="FF6600"/>
                </a:solidFill>
              </a:rPr>
              <a:t> </a:t>
            </a:r>
            <a:r>
              <a:rPr lang="uk-UA" altLang="ru-RU" sz="1800" i="1" dirty="0" smtClean="0">
                <a:solidFill>
                  <a:srgbClr val="FF6600"/>
                </a:solidFill>
              </a:rPr>
              <a:t>зафіксувати вивчений матеріал. Оцінити власну  діяльність на уроці. Відзначити наявні труднощі у вивченні нового матеріалу.  Вияснити домашнє завдання.</a:t>
            </a:r>
            <a:r>
              <a:rPr lang="uk-UA" alt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just">
              <a:buFontTx/>
              <a:buNone/>
            </a:pPr>
            <a:r>
              <a:rPr lang="uk-UA" alt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Цілі:</a:t>
            </a:r>
            <a:r>
              <a:rPr lang="uk-UA" alt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дидактичні: визначити, чи досягли цілей уроку; повідомити завдання для домашньої роботи;</a:t>
            </a:r>
            <a:endParaRPr lang="ru-RU" altLang="ru-RU" sz="2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/>
            <a:r>
              <a:rPr lang="uk-UA" alt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психологічні: дати самооцінку діяльності кожного учня.</a:t>
            </a:r>
            <a:endParaRPr lang="uk-UA" altLang="ru-RU" sz="2000" i="1" dirty="0" smtClean="0">
              <a:solidFill>
                <a:srgbClr val="FF6600"/>
              </a:solidFill>
            </a:endParaRPr>
          </a:p>
          <a:p>
            <a:pPr marL="0" indent="0" eaLnBrk="1" hangingPunct="1">
              <a:buFontTx/>
              <a:buNone/>
            </a:pPr>
            <a:r>
              <a:rPr lang="uk-UA" altLang="ru-RU" sz="2000" dirty="0" smtClean="0">
                <a:solidFill>
                  <a:srgbClr val="FF0000"/>
                </a:solidFill>
              </a:rPr>
              <a:t> </a:t>
            </a:r>
            <a:r>
              <a:rPr lang="uk-UA" altLang="ru-RU" sz="2000" b="1" u="sng" dirty="0" smtClean="0">
                <a:solidFill>
                  <a:srgbClr val="008000"/>
                </a:solidFill>
              </a:rPr>
              <a:t>Завдання: </a:t>
            </a:r>
            <a:r>
              <a:rPr lang="uk-UA" altLang="ru-RU" sz="2000" b="1" u="sng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000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співставити</a:t>
            </a:r>
            <a:r>
              <a:rPr lang="uk-UA" altLang="ru-RU" sz="20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мету і результат.</a:t>
            </a:r>
          </a:p>
          <a:p>
            <a:pPr marL="0" indent="0" algn="just" eaLnBrk="1" hangingPunct="1">
              <a:buFontTx/>
              <a:buChar char="-"/>
            </a:pPr>
            <a:r>
              <a:rPr lang="uk-UA" alt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Яку мету ставили перед собою і чи досягли її?</a:t>
            </a:r>
          </a:p>
          <a:p>
            <a:pPr marL="0" indent="0" eaLnBrk="1" hangingPunct="1">
              <a:buFontTx/>
              <a:buNone/>
            </a:pPr>
            <a:r>
              <a:rPr lang="uk-UA" altLang="ru-RU" sz="1600" b="1" u="sng" dirty="0" smtClean="0">
                <a:solidFill>
                  <a:srgbClr val="CC0099"/>
                </a:solidFill>
              </a:rPr>
              <a:t>Вчитель:</a:t>
            </a:r>
          </a:p>
          <a:p>
            <a:pPr marL="0" indent="0" eaLnBrk="1" hangingPunct="1">
              <a:buFontTx/>
              <a:buAutoNum type="arabicPeriod"/>
            </a:pPr>
            <a:r>
              <a:rPr lang="uk-UA" altLang="ru-RU" sz="1800" dirty="0" smtClean="0">
                <a:solidFill>
                  <a:srgbClr val="000099"/>
                </a:solidFill>
              </a:rPr>
              <a:t>Повертає учнів до початку уроку, їх думок.</a:t>
            </a:r>
          </a:p>
          <a:p>
            <a:pPr marL="0" indent="0" eaLnBrk="1" hangingPunct="1">
              <a:buFontTx/>
              <a:buAutoNum type="arabicPeriod"/>
            </a:pPr>
            <a:r>
              <a:rPr lang="uk-UA" altLang="ru-RU" sz="1800" dirty="0" smtClean="0">
                <a:solidFill>
                  <a:srgbClr val="000099"/>
                </a:solidFill>
              </a:rPr>
              <a:t>Спонукає співвідносити нову й стару інформацію.</a:t>
            </a:r>
          </a:p>
          <a:p>
            <a:pPr marL="0" indent="0" eaLnBrk="1" hangingPunct="1">
              <a:buFontTx/>
              <a:buAutoNum type="arabicPeriod"/>
            </a:pPr>
            <a:r>
              <a:rPr lang="uk-UA" altLang="ru-RU" sz="1800" dirty="0" smtClean="0">
                <a:solidFill>
                  <a:srgbClr val="000099"/>
                </a:solidFill>
              </a:rPr>
              <a:t>Організовує колективні обговорення.</a:t>
            </a:r>
          </a:p>
          <a:p>
            <a:pPr marL="0" indent="0" eaLnBrk="1" hangingPunct="1">
              <a:buFontTx/>
              <a:buAutoNum type="arabicPeriod"/>
            </a:pPr>
            <a:r>
              <a:rPr lang="uk-UA" altLang="ru-RU" sz="1800" dirty="0" smtClean="0">
                <a:solidFill>
                  <a:srgbClr val="000099"/>
                </a:solidFill>
              </a:rPr>
              <a:t>Сприяє самооцінці.</a:t>
            </a:r>
          </a:p>
          <a:p>
            <a:pPr marL="0" indent="0" eaLnBrk="1" hangingPunct="1">
              <a:buFontTx/>
              <a:buAutoNum type="arabicPeriod"/>
            </a:pPr>
            <a:r>
              <a:rPr lang="uk-UA" altLang="ru-RU" sz="1800" dirty="0" smtClean="0">
                <a:solidFill>
                  <a:srgbClr val="000099"/>
                </a:solidFill>
              </a:rPr>
              <a:t>Створює ситуацію, у якій учні аналізують власний процес пізнання й </a:t>
            </a:r>
            <a:r>
              <a:rPr lang="uk-UA" altLang="ru-RU" sz="1800" dirty="0" err="1" smtClean="0">
                <a:solidFill>
                  <a:srgbClr val="000099"/>
                </a:solidFill>
              </a:rPr>
              <a:t>мисленнєву</a:t>
            </a:r>
            <a:r>
              <a:rPr lang="uk-UA" altLang="ru-RU" sz="1800" dirty="0" smtClean="0">
                <a:solidFill>
                  <a:srgbClr val="000099"/>
                </a:solidFill>
              </a:rPr>
              <a:t>  діяльність.   </a:t>
            </a:r>
          </a:p>
          <a:p>
            <a:pPr marL="0" indent="0" eaLnBrk="1" hangingPunct="1">
              <a:buFontTx/>
              <a:buNone/>
            </a:pPr>
            <a:r>
              <a:rPr lang="uk-UA" altLang="ru-RU" sz="1600" b="1" u="sng" dirty="0" smtClean="0">
                <a:solidFill>
                  <a:srgbClr val="CC0099"/>
                </a:solidFill>
              </a:rPr>
              <a:t>Учні:</a:t>
            </a:r>
          </a:p>
          <a:p>
            <a:pPr marL="0" indent="0" eaLnBrk="1" hangingPunct="1">
              <a:buFontTx/>
              <a:buNone/>
            </a:pPr>
            <a:r>
              <a:rPr lang="uk-UA" altLang="ru-RU" sz="2000" dirty="0" smtClean="0">
                <a:solidFill>
                  <a:srgbClr val="000099"/>
                </a:solidFill>
              </a:rPr>
              <a:t>Аналізують виконання завдань і цілей, заявлених на початку уроку.</a:t>
            </a:r>
          </a:p>
          <a:p>
            <a:pPr marL="0" indent="0" eaLnBrk="1" hangingPunct="1">
              <a:buFontTx/>
              <a:buNone/>
            </a:pPr>
            <a:r>
              <a:rPr lang="uk-UA" altLang="ru-RU" sz="1600" b="1" u="sng" dirty="0" smtClean="0">
                <a:solidFill>
                  <a:srgbClr val="CC0099"/>
                </a:solidFill>
              </a:rPr>
              <a:t>Учні з  учителем:</a:t>
            </a:r>
          </a:p>
          <a:p>
            <a:pPr marL="0" indent="0" algn="just" eaLnBrk="1" hangingPunct="1">
              <a:buFontTx/>
              <a:buNone/>
            </a:pPr>
            <a:r>
              <a:rPr lang="uk-UA" altLang="ru-RU" sz="1800" dirty="0" smtClean="0">
                <a:solidFill>
                  <a:srgbClr val="000099"/>
                </a:solidFill>
              </a:rPr>
              <a:t>Встановлюють причинно-наслідкові </a:t>
            </a:r>
            <a:r>
              <a:rPr lang="uk-UA" altLang="ru-RU" sz="1800" dirty="0" err="1" smtClean="0">
                <a:solidFill>
                  <a:srgbClr val="000099"/>
                </a:solidFill>
              </a:rPr>
              <a:t>зв</a:t>
            </a:r>
            <a:r>
              <a:rPr lang="en-US" altLang="ru-RU" sz="1800" dirty="0" smtClean="0">
                <a:solidFill>
                  <a:srgbClr val="000099"/>
                </a:solidFill>
              </a:rPr>
              <a:t>’</a:t>
            </a:r>
            <a:r>
              <a:rPr lang="uk-UA" altLang="ru-RU" sz="1800" dirty="0" err="1" smtClean="0">
                <a:solidFill>
                  <a:srgbClr val="000099"/>
                </a:solidFill>
              </a:rPr>
              <a:t>язки</a:t>
            </a:r>
            <a:r>
              <a:rPr lang="uk-UA" altLang="ru-RU" sz="1800" dirty="0" smtClean="0">
                <a:solidFill>
                  <a:srgbClr val="000099"/>
                </a:solidFill>
              </a:rPr>
              <a:t> між різною інформацією.</a:t>
            </a:r>
          </a:p>
          <a:p>
            <a:pPr marL="0" indent="0" eaLnBrk="1" hangingPunct="1">
              <a:buFontTx/>
              <a:buAutoNum type="arabicPeriod"/>
            </a:pPr>
            <a:endParaRPr lang="uk-UA" altLang="ru-RU" sz="2000" dirty="0" smtClean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14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>
          <a:xfrm>
            <a:off x="539750" y="333375"/>
            <a:ext cx="8229600" cy="490538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uk-UA" altLang="ru-RU" sz="2400" b="1" u="sng" dirty="0" smtClean="0">
                <a:solidFill>
                  <a:srgbClr val="FF0000"/>
                </a:solidFill>
              </a:rPr>
              <a:t/>
            </a:r>
            <a:br>
              <a:rPr lang="uk-UA" altLang="ru-RU" sz="2400" b="1" u="sng" dirty="0" smtClean="0">
                <a:solidFill>
                  <a:srgbClr val="FF0000"/>
                </a:solidFill>
              </a:rPr>
            </a:br>
            <a:r>
              <a:rPr lang="uk-UA" alt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Можливі прийоми: </a:t>
            </a:r>
            <a:r>
              <a:rPr lang="uk-UA" alt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Незакінчені речення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alt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-"сонечко” - Барометр настрою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alt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“Листок зворотного </a:t>
            </a:r>
            <a:r>
              <a:rPr lang="uk-UA" altLang="ru-RU" sz="16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зв</a:t>
            </a:r>
            <a:r>
              <a:rPr lang="ru-RU" alt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altLang="ru-RU" sz="16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язку</a:t>
            </a:r>
            <a:r>
              <a:rPr lang="uk-UA" alt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alt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Інтерпретація зображень на листівках</a:t>
            </a:r>
            <a:endParaRPr lang="ru-RU" alt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288" y="1341438"/>
            <a:ext cx="8569325" cy="5360987"/>
          </a:xfrm>
        </p:spPr>
        <p:txBody>
          <a:bodyPr>
            <a:normAutofit fontScale="85000" lnSpcReduction="10000"/>
          </a:bodyPr>
          <a:lstStyle/>
          <a:p>
            <a:pPr marL="0" lvl="0" indent="0">
              <a:buNone/>
            </a:pPr>
            <a:r>
              <a:rPr lang="ru-RU" sz="1600" dirty="0" err="1" smtClean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</a:t>
            </a:r>
            <a:r>
              <a:rPr lang="ru-RU" sz="1600" dirty="0" smtClean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запитання</a:t>
            </a:r>
            <a:r>
              <a:rPr lang="ru-RU" sz="1600" dirty="0" smtClean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lvl="0" indent="0">
              <a:buNone/>
            </a:pPr>
            <a:endParaRPr lang="ru-RU" sz="1600" dirty="0">
              <a:solidFill>
                <a:srgbClr val="CC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1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Яке </a:t>
            </a:r>
            <a:r>
              <a:rPr lang="ru-RU" sz="1600" dirty="0" err="1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1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ставили на </a:t>
            </a:r>
            <a:r>
              <a:rPr lang="ru-RU" sz="1600" dirty="0" err="1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уроці</a:t>
            </a:r>
            <a:r>
              <a:rPr lang="ru-RU" sz="1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0" lvl="0" indent="0">
              <a:buNone/>
            </a:pPr>
            <a:r>
              <a:rPr lang="ru-RU" sz="1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600" dirty="0" err="1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1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вдалося</a:t>
            </a:r>
            <a:r>
              <a:rPr lang="ru-RU" sz="1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розв’язати</a:t>
            </a:r>
            <a:r>
              <a:rPr lang="ru-RU" sz="1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поставлене</a:t>
            </a:r>
            <a:r>
              <a:rPr lang="ru-RU" sz="1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1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0" lvl="0" indent="0">
              <a:buNone/>
            </a:pPr>
            <a:r>
              <a:rPr lang="ru-RU" sz="1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600" dirty="0" err="1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Яким</a:t>
            </a:r>
            <a:r>
              <a:rPr lang="ru-RU" sz="1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способом? </a:t>
            </a:r>
          </a:p>
          <a:p>
            <a:pPr marL="0" lvl="0" indent="0">
              <a:buNone/>
            </a:pPr>
            <a:r>
              <a:rPr lang="ru-RU" sz="1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600" dirty="0" err="1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отримали</a:t>
            </a:r>
            <a:r>
              <a:rPr lang="ru-RU" sz="1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1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lvl="0" indent="0">
              <a:buNone/>
            </a:pPr>
            <a:r>
              <a:rPr lang="ru-RU" sz="1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600" dirty="0" err="1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1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1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1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lvl="0" indent="0">
              <a:buNone/>
            </a:pPr>
            <a:r>
              <a:rPr lang="ru-RU" sz="1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Де </a:t>
            </a:r>
            <a:r>
              <a:rPr lang="ru-RU" sz="1600" dirty="0" err="1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застосувати</a:t>
            </a:r>
            <a:r>
              <a:rPr lang="ru-RU" sz="1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нові</a:t>
            </a:r>
            <a:r>
              <a:rPr lang="ru-RU" sz="1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ru-RU" sz="1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0" lvl="0" indent="0">
              <a:buNone/>
            </a:pPr>
            <a:r>
              <a:rPr lang="ru-RU" sz="1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600" dirty="0" err="1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уроці</a:t>
            </a:r>
            <a:r>
              <a:rPr lang="ru-RU" sz="1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вас добре </a:t>
            </a:r>
            <a:r>
              <a:rPr lang="ru-RU" sz="1600" dirty="0" err="1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вийшло</a:t>
            </a:r>
            <a:r>
              <a:rPr lang="ru-RU" sz="1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0" lvl="0" indent="0">
              <a:buNone/>
            </a:pPr>
            <a:r>
              <a:rPr lang="ru-RU" sz="1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Над </a:t>
            </a:r>
            <a:r>
              <a:rPr lang="ru-RU" sz="1600" dirty="0" err="1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чим</a:t>
            </a:r>
            <a:r>
              <a:rPr lang="ru-RU" sz="1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1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треба </a:t>
            </a:r>
            <a:r>
              <a:rPr lang="ru-RU" sz="1600" dirty="0" err="1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попрацювати</a:t>
            </a:r>
            <a:r>
              <a:rPr lang="ru-RU" sz="1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lvl="0" indent="0">
              <a:buNone/>
            </a:pP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4-му </a:t>
            </a:r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класі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коли «</a:t>
            </a:r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уміння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вчитися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 </a:t>
            </a:r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відпрацьовано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поставити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запитання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– </a:t>
            </a:r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Доведіть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вчилися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не просто </a:t>
            </a:r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присутні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уроці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витрачали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час. </a:t>
            </a:r>
          </a:p>
          <a:p>
            <a:pPr eaLnBrk="1" hangingPunct="1">
              <a:buFontTx/>
              <a:buNone/>
              <a:defRPr/>
            </a:pPr>
            <a:endParaRPr lang="uk-UA" sz="2000" dirty="0" smtClean="0">
              <a:solidFill>
                <a:srgbClr val="000099"/>
              </a:solidFill>
            </a:endParaRPr>
          </a:p>
          <a:p>
            <a:pPr marL="0" indent="0" algn="just">
              <a:buFontTx/>
              <a:buNone/>
              <a:defRPr/>
            </a:pPr>
            <a:r>
              <a:rPr lang="uk-UA" sz="2000" dirty="0" smtClean="0">
                <a:solidFill>
                  <a:srgbClr val="000099"/>
                </a:solidFill>
              </a:rPr>
              <a:t>Вправа «Дерево знань», «Зробіть букет» та ін.: </a:t>
            </a:r>
            <a:r>
              <a:rPr lang="uk-UA" sz="2000" i="1" dirty="0" smtClean="0">
                <a:solidFill>
                  <a:srgbClr val="000099"/>
                </a:solidFill>
              </a:rPr>
              <a:t>Домовляються про колір предметів(червоний – все знають, жовтий-ще не все зрозумів/</a:t>
            </a:r>
            <a:r>
              <a:rPr lang="uk-UA" sz="2000" i="1" dirty="0" err="1" smtClean="0">
                <a:solidFill>
                  <a:srgbClr val="000099"/>
                </a:solidFill>
              </a:rPr>
              <a:t>ла</a:t>
            </a:r>
            <a:r>
              <a:rPr lang="uk-UA" sz="2000" i="1" dirty="0" smtClean="0">
                <a:solidFill>
                  <a:srgbClr val="000099"/>
                </a:solidFill>
              </a:rPr>
              <a:t>, синій - потребую допомоги) і прикріплюють, промовляючи: Я сьогодні на уроці дізналася/вся…..  </a:t>
            </a: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uk-UA" sz="2400" i="1" dirty="0" smtClean="0">
                <a:solidFill>
                  <a:srgbClr val="FF0000"/>
                </a:solidFill>
              </a:rPr>
              <a:t>Особисто-ціннісні почуття.</a:t>
            </a: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uk-UA" sz="2000" i="1" dirty="0" smtClean="0">
                <a:solidFill>
                  <a:srgbClr val="000099"/>
                </a:solidFill>
              </a:rPr>
              <a:t>Кому я б хотів подякувати  і за що?</a:t>
            </a: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uk-UA" sz="2000" i="1" dirty="0" smtClean="0">
                <a:solidFill>
                  <a:srgbClr val="000099"/>
                </a:solidFill>
              </a:rPr>
              <a:t>Як працювалося на уроці? Як клас працював?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uk-UA" altLang="ru-RU" sz="2000" i="1" dirty="0" smtClean="0">
                <a:solidFill>
                  <a:srgbClr val="000099"/>
                </a:solidFill>
              </a:rPr>
              <a:t>Оцініть </a:t>
            </a:r>
            <a:r>
              <a:rPr lang="uk-UA" altLang="ru-RU" sz="2000" i="1" dirty="0">
                <a:solidFill>
                  <a:srgbClr val="000099"/>
                </a:solidFill>
              </a:rPr>
              <a:t>кожен свою власну діяльність.</a:t>
            </a:r>
          </a:p>
          <a:p>
            <a:pPr eaLnBrk="1" hangingPunct="1">
              <a:buFontTx/>
              <a:buNone/>
              <a:defRPr/>
            </a:pPr>
            <a:r>
              <a:rPr lang="uk-UA" altLang="ru-RU" sz="1400" dirty="0">
                <a:solidFill>
                  <a:srgbClr val="008000"/>
                </a:solidFill>
              </a:rPr>
              <a:t>З цією метою введена </a:t>
            </a:r>
            <a:r>
              <a:rPr lang="uk-UA" altLang="ru-RU" sz="1400" b="1" dirty="0">
                <a:solidFill>
                  <a:srgbClr val="008000"/>
                </a:solidFill>
              </a:rPr>
              <a:t>позначка</a:t>
            </a:r>
            <a:r>
              <a:rPr lang="uk-UA" altLang="ru-RU" sz="1400" dirty="0">
                <a:solidFill>
                  <a:srgbClr val="008000"/>
                </a:solidFill>
              </a:rPr>
              <a:t> </a:t>
            </a:r>
            <a:r>
              <a:rPr lang="uk-UA" altLang="ru-RU" sz="1400" b="1" dirty="0">
                <a:solidFill>
                  <a:srgbClr val="008000"/>
                </a:solidFill>
              </a:rPr>
              <a:t>,,сонечко”.</a:t>
            </a:r>
            <a:r>
              <a:rPr lang="uk-UA" altLang="ru-RU" sz="1400" dirty="0">
                <a:solidFill>
                  <a:srgbClr val="008000"/>
                </a:solidFill>
              </a:rPr>
              <a:t> </a:t>
            </a:r>
            <a:r>
              <a:rPr lang="uk-UA" altLang="ru-RU" sz="1400" dirty="0" smtClean="0">
                <a:solidFill>
                  <a:srgbClr val="008000"/>
                </a:solidFill>
              </a:rPr>
              <a:t>. </a:t>
            </a:r>
            <a:endParaRPr lang="uk-UA" altLang="ru-RU" sz="1400" dirty="0">
              <a:solidFill>
                <a:srgbClr val="0033CC"/>
              </a:solidFill>
            </a:endParaRPr>
          </a:p>
          <a:p>
            <a:pPr algn="just">
              <a:buFont typeface="Arial" panose="020B0604020202020204" pitchFamily="34" charset="0"/>
              <a:buChar char="•"/>
              <a:defRPr/>
            </a:pPr>
            <a:endParaRPr lang="ru-RU" sz="20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47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Рефлексія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Творчий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звіт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учень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посилює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навчальну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мотивацію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звітування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висловлює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враження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думки,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фіксує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відтворює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власний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колективної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рефлексія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обов’язковий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будь-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успішної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кожної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стає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зрозуміло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конкретно вона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зробила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особистий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успіх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надалі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вона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етап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готовність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подальшої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творчої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розкрити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творчий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потенціал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самореалізуватися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надалі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організовувати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власну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колективну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роботу.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побачити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проблему,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накреслити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шляхи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розв’язання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побудувати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зміст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форму,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71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200" dirty="0" smtClean="0">
                <a:solidFill>
                  <a:srgbClr val="FF0000"/>
                </a:solidFill>
              </a:rPr>
              <a:t>Особливість навчального процесу при </a:t>
            </a:r>
            <a:r>
              <a:rPr lang="uk-UA" sz="3200" dirty="0" err="1" smtClean="0">
                <a:solidFill>
                  <a:srgbClr val="FF0000"/>
                </a:solidFill>
              </a:rPr>
              <a:t>діяльнісному</a:t>
            </a:r>
            <a:r>
              <a:rPr lang="uk-UA" sz="3200" dirty="0" smtClean="0">
                <a:solidFill>
                  <a:srgbClr val="FF0000"/>
                </a:solidFill>
              </a:rPr>
              <a:t> підході до вивчення української мови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1845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тому,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пасивність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пізнання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неможлива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учень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конкретне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колективним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про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обов’язково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прозвітувати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перед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кожного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учня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поставленого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колективного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Учні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отримують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інтегрують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уроку в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індивідуальну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творчу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дають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набути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знань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й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реалізувати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здібності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прогнозованого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результату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власного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навчального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глибока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зацікавленість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учня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розв’язанні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навчального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носять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характер:  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Придумайте і </a:t>
            </a: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проведіть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класі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….  </a:t>
            </a: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Пофантазуйте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 </a:t>
            </a: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Якими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могли </a:t>
            </a: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наслідки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…? </a:t>
            </a: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Запропонуйте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корисні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вони, на вашу думку…? </a:t>
            </a: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Чому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…? </a:t>
            </a: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….?   </a:t>
            </a: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Розробіть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…. </a:t>
            </a:r>
          </a:p>
          <a:p>
            <a:pPr marL="0" indent="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робота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поєднуватися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колективною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01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30297"/>
            <a:ext cx="8229600" cy="1143000"/>
          </a:xfrm>
        </p:spPr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Висновки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836712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діяльнісної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розвивається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творчість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створюються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сприятливі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їхньої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самореалізації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накопичується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а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розв’язання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проблем; б)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подолання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труднощів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в) конструктивного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ставлення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них,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здобуття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успіху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будь-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завдань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Уроки й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позаурочна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передбачають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457200" indent="-457200">
              <a:buAutoNum type="arabicParenR"/>
            </a:pP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творчих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завдань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2)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побудову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проєктів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3)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підготовку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творчих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звітів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4)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захист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проєктів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457200" indent="-457200">
              <a:buAutoNum type="arabicParenR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Будь-яке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ґрунтується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використанні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певного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навчального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матеріалу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усвідомити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використати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пропонує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альтернативний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вихід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проблемної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ситуації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виникає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потреба в новому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знанні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відкритті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себе,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використати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необхідний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успіху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творчій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«Те,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 чую, – я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забуваю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те,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бачу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– я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пам’ятаю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те,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роблю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розумію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Конфуцій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54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827</TotalTime>
  <Words>3181</Words>
  <Application>Microsoft Office PowerPoint</Application>
  <PresentationFormat>Экран (4:3)</PresentationFormat>
  <Paragraphs>342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Структура навчальної діяльності за діяльнісною технологією</vt:lpstr>
      <vt:lpstr>Порівняння традиційного і діяльнісного методів навчання. </vt:lpstr>
      <vt:lpstr>Види діяльності</vt:lpstr>
      <vt:lpstr>12 КРОКІВ ДІЯЛЬНОСТІ </vt:lpstr>
      <vt:lpstr>Практична реалізація принципу діяльності</vt:lpstr>
      <vt:lpstr>Типи уроків в системі діяльнісного методу</vt:lpstr>
      <vt:lpstr>Презентация PowerPoint</vt:lpstr>
      <vt:lpstr>Презентация PowerPoint</vt:lpstr>
      <vt:lpstr>  Аналіз етапів діяльнісної технології</vt:lpstr>
      <vt:lpstr>Презентация PowerPoint</vt:lpstr>
      <vt:lpstr> Використання віршів, девізів, висловів, аналізу результатів навчальної діяльності учнів. Ось дзвінок нам дав сигнал - Працювати час настав. Тож і ми часу не гаймо, Урок мови починаймо. Щоб розумним і мудрим стати, треба рідну мову знати. А щоб вміти говорити, треба рідну мову вчити, Знає кожен з нас чудово – не прожити нам без мови.</vt:lpstr>
      <vt:lpstr>  </vt:lpstr>
      <vt:lpstr>Презентация PowerPoint</vt:lpstr>
      <vt:lpstr>ІІ. Актуалізація знань і фіксація утруднення в діяльності. (6 хв)  </vt:lpstr>
      <vt:lpstr>ІІІ. Виявлення місця та причин утруднення і постановка навчальної задачі (3 хв) </vt:lpstr>
      <vt:lpstr>ІV. Побудова проєкту виходу з утруднення (мета і тема, спосіб, план, засіб) 5 хв</vt:lpstr>
      <vt:lpstr>Презентация PowerPoint</vt:lpstr>
      <vt:lpstr>V. Реалізація побудованого проєкту</vt:lpstr>
      <vt:lpstr>Презентация PowerPoint</vt:lpstr>
      <vt:lpstr>Презентация PowerPoint</vt:lpstr>
      <vt:lpstr>Можливі способи створення проблемної ситуації</vt:lpstr>
      <vt:lpstr>Створення ситуації, коли учні переконані в недостатності своїх знань і відчувають потребу набути нових, щоб відповісти на поставлене запитання.</vt:lpstr>
      <vt:lpstr>VІ. Первинне закріплення вивченого (7 хв)</vt:lpstr>
      <vt:lpstr>VІІ. Самоконтроль і самоперевірка за еталоном (6 хв)</vt:lpstr>
      <vt:lpstr>VІІІ. Включення в систему знань і повторення (6 хв)</vt:lpstr>
      <vt:lpstr>ІХ. Рефлексія навчальної діяльності (4 хв)</vt:lpstr>
      <vt:lpstr> Можливі прийоми: Незакінчені речення -"сонечко” - Барометр настрою - “Листок зворотного зв’язку” - Інтерпретація зображень на листівках</vt:lpstr>
      <vt:lpstr>Рефлексія</vt:lpstr>
      <vt:lpstr>Особливість навчального процесу при діяльнісному підході до вивчення української мови</vt:lpstr>
      <vt:lpstr>Висновки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dell</dc:creator>
  <cp:lastModifiedBy>dell</cp:lastModifiedBy>
  <cp:revision>39</cp:revision>
  <dcterms:created xsi:type="dcterms:W3CDTF">2021-07-29T07:50:02Z</dcterms:created>
  <dcterms:modified xsi:type="dcterms:W3CDTF">2021-11-17T13:55:58Z</dcterms:modified>
</cp:coreProperties>
</file>